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7" r:id="rId4"/>
    <p:sldId id="266" r:id="rId5"/>
    <p:sldId id="268" r:id="rId6"/>
    <p:sldId id="269" r:id="rId7"/>
    <p:sldId id="258" r:id="rId8"/>
    <p:sldId id="262" r:id="rId9"/>
    <p:sldId id="259" r:id="rId10"/>
    <p:sldId id="263" r:id="rId11"/>
    <p:sldId id="260" r:id="rId12"/>
    <p:sldId id="264" r:id="rId13"/>
    <p:sldId id="272" r:id="rId14"/>
    <p:sldId id="265" r:id="rId15"/>
    <p:sldId id="270" r:id="rId16"/>
    <p:sldId id="267" r:id="rId17"/>
    <p:sldId id="273" r:id="rId18"/>
    <p:sldId id="274" r:id="rId19"/>
    <p:sldId id="275" r:id="rId20"/>
    <p:sldId id="276" r:id="rId21"/>
    <p:sldId id="278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ick, Hans Georg" initials="FHG" lastIdx="2" clrIdx="0">
    <p:extLst>
      <p:ext uri="{19B8F6BF-5375-455C-9EA6-DF929625EA0E}">
        <p15:presenceInfo xmlns:p15="http://schemas.microsoft.com/office/powerpoint/2012/main" userId="S::flick@ing-flick.de::03c80a97-8ab7-4980-99a2-8b2fefe79d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100"/>
    <a:srgbClr val="008EFF"/>
    <a:srgbClr val="EA5D0A"/>
    <a:srgbClr val="F46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33" autoAdjust="0"/>
  </p:normalViewPr>
  <p:slideViewPr>
    <p:cSldViewPr>
      <p:cViewPr varScale="1">
        <p:scale>
          <a:sx n="130" d="100"/>
          <a:sy n="130" d="100"/>
        </p:scale>
        <p:origin x="111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8403E-F385-4E42-89B7-79B15ECCA66F}" type="datetimeFigureOut">
              <a:rPr lang="de-DE" smtClean="0"/>
              <a:t>16.06.2021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5405D-B609-4459-9920-AE273EBDF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9052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35ED9-17D7-40F8-98DE-44A037B406C0}" type="datetimeFigureOut">
              <a:rPr lang="de-DE" smtClean="0"/>
              <a:t>16.06.2021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40C6E-E044-4D2C-BB73-3F12F093DE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9518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698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097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305648" cy="436910"/>
          </a:xfrm>
        </p:spPr>
        <p:txBody>
          <a:bodyPr/>
          <a:lstStyle>
            <a:lvl1pPr>
              <a:defRPr>
                <a:solidFill>
                  <a:srgbClr val="FF7100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8EFF"/>
                </a:solidFill>
              </a:defRPr>
            </a:lvl1pPr>
            <a:lvl2pPr>
              <a:defRPr>
                <a:solidFill>
                  <a:srgbClr val="008EFF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06.01.2015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096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R:\Büro\05_Logo_Flick_IG\04_png\IBB_PPT_Fusszeile.png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00" y="6300000"/>
            <a:ext cx="9540000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:\Büro\05_Logo_Flick_IG\04_png\IBB_PPT_Kopfzeile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/>
          <a:stretch/>
        </p:blipFill>
        <p:spPr bwMode="auto">
          <a:xfrm>
            <a:off x="-180000" y="396000"/>
            <a:ext cx="9468000" cy="4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305648" cy="436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FAD9D88-B289-45D0-A016-4ED795F7C6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06.01.2015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39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rgbClr val="FF71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008E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rgbClr val="008E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hyperlink" Target="lp_Lange_Stra&#223;e_V1.pdf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hyperlink" Target="lp_Hausstra&#223;e_V2.pdf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hyperlink" Target="lp_Lange_Stra&#223;e_V2.pdf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hyperlink" Target="lp_Hausstra&#223;e_V3.pdf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hyperlink" Target="lp_Lange_Stra&#223;e_V3.pdf" TargetMode="Externa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Bewertungsmatrix-Stra&#223;e.xlsx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210526_bc_lp_Hausstra&#223;e_Bestand_Ohne_Farbe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210526_bc_lp_Lange_Stra&#223;e_Bestand_ohne_Farbe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hyperlink" Target="lp_Hausstra&#223;e_Bestand.pdf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hyperlink" Target="lp_Lange_Stra&#223;e_Bestand.pdf" TargetMode="Externa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lp_Hausstra&#223;e_V1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6DF1CB9-725C-448C-9A3F-0C781BDC2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" t="547" r="1176" b="1961"/>
          <a:stretch/>
        </p:blipFill>
        <p:spPr>
          <a:xfrm>
            <a:off x="611560" y="2950778"/>
            <a:ext cx="4118363" cy="22733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Verbesserung und Erhalt der Straßen „Lange Straße,</a:t>
            </a:r>
            <a:br>
              <a:rPr lang="de-DE" dirty="0"/>
            </a:br>
            <a:r>
              <a:rPr lang="de-DE" dirty="0"/>
              <a:t>Hausstraße, und </a:t>
            </a:r>
            <a:r>
              <a:rPr lang="de-DE" dirty="0" err="1"/>
              <a:t>Seltings</a:t>
            </a:r>
            <a:r>
              <a:rPr lang="de-DE" dirty="0"/>
              <a:t> Porte“, Interimslösung</a:t>
            </a:r>
          </a:p>
        </p:txBody>
      </p:sp>
      <p:pic>
        <p:nvPicPr>
          <p:cNvPr id="9" name="Inhaltsplatzhalter 8" descr="Ein Bild, das Text, Screenshot, Elektronik, Anzeige enthält.&#10;&#10;Automatisch generierte Beschreibung">
            <a:extLst>
              <a:ext uri="{FF2B5EF4-FFF2-40B4-BE49-F238E27FC236}">
                <a16:creationId xmlns:a16="http://schemas.microsoft.com/office/drawing/2014/main" id="{2CECD735-31A1-408E-8F8F-8307A120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t="19473" r="32500" b="5132"/>
          <a:stretch/>
        </p:blipFill>
        <p:spPr>
          <a:xfrm>
            <a:off x="4860032" y="1804123"/>
            <a:ext cx="3096344" cy="4280240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68EE82-42CE-4756-A265-851F7378AD65}"/>
              </a:ext>
            </a:extLst>
          </p:cNvPr>
          <p:cNvSpPr txBox="1"/>
          <p:nvPr/>
        </p:nvSpPr>
        <p:spPr>
          <a:xfrm>
            <a:off x="457200" y="1688317"/>
            <a:ext cx="287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Zwischenbericht, 16.06.2021</a:t>
            </a:r>
          </a:p>
        </p:txBody>
      </p:sp>
    </p:spTree>
    <p:extLst>
      <p:ext uri="{BB962C8B-B14F-4D97-AF65-F5344CB8AC3E}">
        <p14:creationId xmlns:p14="http://schemas.microsoft.com/office/powerpoint/2010/main" val="424315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04EA7-FC0B-4465-9652-879E720C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12747"/>
            <a:ext cx="8305648" cy="436910"/>
          </a:xfrm>
        </p:spPr>
        <p:txBody>
          <a:bodyPr/>
          <a:lstStyle/>
          <a:p>
            <a:r>
              <a:rPr lang="de-DE" dirty="0"/>
              <a:t>Lange Straße – Variante 1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E64118A-1F41-432B-B3FD-FB45C598A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1249657"/>
            <a:ext cx="4896544" cy="496481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1D366B-3E6B-4A57-84E1-20E5350B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5AF59A-4532-4401-AA90-18131D6E20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97099B9-2833-48D3-8ADF-10614D5D3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226" y="1321665"/>
            <a:ext cx="3595254" cy="102721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3B20BAB-8713-4CBF-8622-245B1A3A3B72}"/>
              </a:ext>
            </a:extLst>
          </p:cNvPr>
          <p:cNvSpPr txBox="1"/>
          <p:nvPr/>
        </p:nvSpPr>
        <p:spPr>
          <a:xfrm>
            <a:off x="8460432" y="588552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file"/>
              </a:rPr>
              <a:t>PDF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070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282D9-479E-47D6-98A7-AF7D5DA0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12745"/>
            <a:ext cx="8305648" cy="436910"/>
          </a:xfrm>
        </p:spPr>
        <p:txBody>
          <a:bodyPr/>
          <a:lstStyle/>
          <a:p>
            <a:r>
              <a:rPr lang="de-DE" dirty="0"/>
              <a:t>Hausstraße – Variante 2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7B34FBA-EC13-4450-BF83-EACD801D9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880" y="1250350"/>
            <a:ext cx="4322120" cy="4975102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53A712-FF65-4638-82C2-B4E87E77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89C092-220E-4A1F-9640-A8B4F250AC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BC63DFD-7759-4067-A43D-637CBE8729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26203" r="6566" b="44594"/>
          <a:stretch/>
        </p:blipFill>
        <p:spPr>
          <a:xfrm>
            <a:off x="4860000" y="1267200"/>
            <a:ext cx="4280681" cy="10692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981ABE0-D414-4E6A-B0D2-2B48AD250C8D}"/>
              </a:ext>
            </a:extLst>
          </p:cNvPr>
          <p:cNvSpPr txBox="1"/>
          <p:nvPr/>
        </p:nvSpPr>
        <p:spPr>
          <a:xfrm>
            <a:off x="8460432" y="58660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file"/>
              </a:rPr>
              <a:t>PDF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1063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AFD3D-3582-4270-9337-A19A4F58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00" y="831850"/>
            <a:ext cx="8305648" cy="436910"/>
          </a:xfrm>
        </p:spPr>
        <p:txBody>
          <a:bodyPr/>
          <a:lstStyle/>
          <a:p>
            <a:r>
              <a:rPr lang="de-DE" dirty="0"/>
              <a:t>Lange Straße – Variante 2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BB56D43-20D2-4288-95A1-FC72F8E87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44" y="1287378"/>
            <a:ext cx="4890020" cy="49458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8EB436-2DD5-4B23-8496-3B2B0B2D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F54E0A-8F2C-46C2-900E-E7C5EE948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B70E78A-0F47-47EC-8249-91590374C9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1" t="25198" r="9909" b="44904"/>
          <a:stretch/>
        </p:blipFill>
        <p:spPr>
          <a:xfrm>
            <a:off x="5220000" y="1268760"/>
            <a:ext cx="3888432" cy="10692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5E01B8C-9F06-4A72-840F-5F9420F74BC5}"/>
              </a:ext>
            </a:extLst>
          </p:cNvPr>
          <p:cNvSpPr txBox="1"/>
          <p:nvPr/>
        </p:nvSpPr>
        <p:spPr>
          <a:xfrm>
            <a:off x="8423920" y="587107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file"/>
              </a:rPr>
              <a:t>PDF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023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C9FC-1215-47C9-BA28-462E7DB6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31850"/>
            <a:ext cx="8305648" cy="436910"/>
          </a:xfrm>
        </p:spPr>
        <p:txBody>
          <a:bodyPr/>
          <a:lstStyle/>
          <a:p>
            <a:r>
              <a:rPr lang="de-DE" dirty="0"/>
              <a:t>Hausstraße – Variante 3 + Variante 4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EA8B088-5169-400A-80C5-2EF8713D7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97" t="21718" r="36751" b="7854"/>
          <a:stretch/>
        </p:blipFill>
        <p:spPr>
          <a:xfrm>
            <a:off x="252000" y="1267200"/>
            <a:ext cx="4286212" cy="49860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D5628D-9210-4DF7-80D2-B77AFBC2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CA7EFD-85EE-408D-A9D6-79BCA524D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96C6D44-5FD9-4FF2-A224-2923002288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2" t="35230" r="11458" b="46346"/>
          <a:stretch/>
        </p:blipFill>
        <p:spPr>
          <a:xfrm>
            <a:off x="4860000" y="1267200"/>
            <a:ext cx="4143152" cy="10692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812965D-12A3-4989-82A2-5CC5EAE6330E}"/>
              </a:ext>
            </a:extLst>
          </p:cNvPr>
          <p:cNvSpPr txBox="1"/>
          <p:nvPr/>
        </p:nvSpPr>
        <p:spPr>
          <a:xfrm>
            <a:off x="8460432" y="584148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file"/>
              </a:rPr>
              <a:t>PDF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294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199C7-119F-409D-A4D9-D91193148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36712"/>
            <a:ext cx="8305648" cy="436910"/>
          </a:xfrm>
        </p:spPr>
        <p:txBody>
          <a:bodyPr/>
          <a:lstStyle/>
          <a:p>
            <a:r>
              <a:rPr lang="de-DE" dirty="0"/>
              <a:t>Lange Straße – Variante 3 + Variante 4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6D59B84-9FD3-4B65-8ECD-1F6A65995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1268759"/>
            <a:ext cx="4896544" cy="4952469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5A286C-0111-41E2-BE94-6F67F55DD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80ED53A-CE2D-4798-8D42-0611093076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6581049-44B9-491C-88B6-6086B37F4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79" y="1268759"/>
            <a:ext cx="3619607" cy="9361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B2A39D3-DC35-4354-9DE3-F6C6AC61BA90}"/>
              </a:ext>
            </a:extLst>
          </p:cNvPr>
          <p:cNvSpPr txBox="1"/>
          <p:nvPr/>
        </p:nvSpPr>
        <p:spPr>
          <a:xfrm>
            <a:off x="8459924" y="58705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file"/>
              </a:rPr>
              <a:t>PDF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8178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0C84E-5CBB-4A5E-8207-4BCA6E06A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Kostenschätzung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F8D190-E3B5-42A0-B0C0-A97CA3BAE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76" y="1489646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Variante 1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-rd. 90.000,00 €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Variante 2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-rd. 270.000,00 €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-unter der Annahme, dass 30 % des vorh. Natursteinpflasters nachreguliert werden 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-und die Rinnen –Gehweg angrenzend, aus Natursteinpflaster ausgetauscht werden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Variante 3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-rd. 200.000,00 €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-unter der Annahme, dass die Rinnen –Gehweg angrenzend, aus Natursteinpflaster 	ausgetauscht werden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Variante 4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-rd. 130.000,00 €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-unter der Annahme, dass die Rinnen aus Natursteinpflaster komplett ausgetauscht werden</a:t>
            </a:r>
          </a:p>
          <a:p>
            <a:pPr marL="914400" lvl="2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C7D5AE-622D-4BB0-BD8E-76D98FB4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B7850A-F2F7-459D-9B7E-4322232FC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63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852B5-812E-48FB-B4DF-344E06CFA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Bewertungsmatrix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B6DB4F-45DB-4C9F-BAE5-1354EF87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29E15A-58F9-4017-BC86-637B17BC81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A09783-AB5A-46E0-AE57-D411AC8DC852}"/>
              </a:ext>
            </a:extLst>
          </p:cNvPr>
          <p:cNvSpPr txBox="1"/>
          <p:nvPr/>
        </p:nvSpPr>
        <p:spPr>
          <a:xfrm>
            <a:off x="7308304" y="55172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2" action="ppaction://hlinkfile"/>
              </a:rPr>
              <a:t>Excel</a:t>
            </a:r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76DF7751-8550-4983-867D-E18B77D9C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048855"/>
              </p:ext>
            </p:extLst>
          </p:nvPr>
        </p:nvGraphicFramePr>
        <p:xfrm>
          <a:off x="456759" y="1916832"/>
          <a:ext cx="8363715" cy="3116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457">
                  <a:extLst>
                    <a:ext uri="{9D8B030D-6E8A-4147-A177-3AD203B41FA5}">
                      <a16:colId xmlns:a16="http://schemas.microsoft.com/office/drawing/2014/main" val="2629092602"/>
                    </a:ext>
                  </a:extLst>
                </a:gridCol>
                <a:gridCol w="2199292">
                  <a:extLst>
                    <a:ext uri="{9D8B030D-6E8A-4147-A177-3AD203B41FA5}">
                      <a16:colId xmlns:a16="http://schemas.microsoft.com/office/drawing/2014/main" val="3739218791"/>
                    </a:ext>
                  </a:extLst>
                </a:gridCol>
                <a:gridCol w="349094">
                  <a:extLst>
                    <a:ext uri="{9D8B030D-6E8A-4147-A177-3AD203B41FA5}">
                      <a16:colId xmlns:a16="http://schemas.microsoft.com/office/drawing/2014/main" val="128100381"/>
                    </a:ext>
                  </a:extLst>
                </a:gridCol>
                <a:gridCol w="288003">
                  <a:extLst>
                    <a:ext uri="{9D8B030D-6E8A-4147-A177-3AD203B41FA5}">
                      <a16:colId xmlns:a16="http://schemas.microsoft.com/office/drawing/2014/main" val="671520543"/>
                    </a:ext>
                  </a:extLst>
                </a:gridCol>
                <a:gridCol w="471277">
                  <a:extLst>
                    <a:ext uri="{9D8B030D-6E8A-4147-A177-3AD203B41FA5}">
                      <a16:colId xmlns:a16="http://schemas.microsoft.com/office/drawing/2014/main" val="2115352927"/>
                    </a:ext>
                  </a:extLst>
                </a:gridCol>
                <a:gridCol w="288003">
                  <a:extLst>
                    <a:ext uri="{9D8B030D-6E8A-4147-A177-3AD203B41FA5}">
                      <a16:colId xmlns:a16="http://schemas.microsoft.com/office/drawing/2014/main" val="639969755"/>
                    </a:ext>
                  </a:extLst>
                </a:gridCol>
                <a:gridCol w="471277">
                  <a:extLst>
                    <a:ext uri="{9D8B030D-6E8A-4147-A177-3AD203B41FA5}">
                      <a16:colId xmlns:a16="http://schemas.microsoft.com/office/drawing/2014/main" val="4009906540"/>
                    </a:ext>
                  </a:extLst>
                </a:gridCol>
                <a:gridCol w="288003">
                  <a:extLst>
                    <a:ext uri="{9D8B030D-6E8A-4147-A177-3AD203B41FA5}">
                      <a16:colId xmlns:a16="http://schemas.microsoft.com/office/drawing/2014/main" val="3414750431"/>
                    </a:ext>
                  </a:extLst>
                </a:gridCol>
                <a:gridCol w="471277">
                  <a:extLst>
                    <a:ext uri="{9D8B030D-6E8A-4147-A177-3AD203B41FA5}">
                      <a16:colId xmlns:a16="http://schemas.microsoft.com/office/drawing/2014/main" val="3616753043"/>
                    </a:ext>
                  </a:extLst>
                </a:gridCol>
                <a:gridCol w="288003">
                  <a:extLst>
                    <a:ext uri="{9D8B030D-6E8A-4147-A177-3AD203B41FA5}">
                      <a16:colId xmlns:a16="http://schemas.microsoft.com/office/drawing/2014/main" val="1373697356"/>
                    </a:ext>
                  </a:extLst>
                </a:gridCol>
                <a:gridCol w="471277">
                  <a:extLst>
                    <a:ext uri="{9D8B030D-6E8A-4147-A177-3AD203B41FA5}">
                      <a16:colId xmlns:a16="http://schemas.microsoft.com/office/drawing/2014/main" val="4013433508"/>
                    </a:ext>
                  </a:extLst>
                </a:gridCol>
                <a:gridCol w="288003">
                  <a:extLst>
                    <a:ext uri="{9D8B030D-6E8A-4147-A177-3AD203B41FA5}">
                      <a16:colId xmlns:a16="http://schemas.microsoft.com/office/drawing/2014/main" val="3204428960"/>
                    </a:ext>
                  </a:extLst>
                </a:gridCol>
                <a:gridCol w="471277">
                  <a:extLst>
                    <a:ext uri="{9D8B030D-6E8A-4147-A177-3AD203B41FA5}">
                      <a16:colId xmlns:a16="http://schemas.microsoft.com/office/drawing/2014/main" val="3962137354"/>
                    </a:ext>
                  </a:extLst>
                </a:gridCol>
                <a:gridCol w="288003">
                  <a:extLst>
                    <a:ext uri="{9D8B030D-6E8A-4147-A177-3AD203B41FA5}">
                      <a16:colId xmlns:a16="http://schemas.microsoft.com/office/drawing/2014/main" val="536292667"/>
                    </a:ext>
                  </a:extLst>
                </a:gridCol>
                <a:gridCol w="471277">
                  <a:extLst>
                    <a:ext uri="{9D8B030D-6E8A-4147-A177-3AD203B41FA5}">
                      <a16:colId xmlns:a16="http://schemas.microsoft.com/office/drawing/2014/main" val="1306207627"/>
                    </a:ext>
                  </a:extLst>
                </a:gridCol>
                <a:gridCol w="288003">
                  <a:extLst>
                    <a:ext uri="{9D8B030D-6E8A-4147-A177-3AD203B41FA5}">
                      <a16:colId xmlns:a16="http://schemas.microsoft.com/office/drawing/2014/main" val="3413711110"/>
                    </a:ext>
                  </a:extLst>
                </a:gridCol>
                <a:gridCol w="471277">
                  <a:extLst>
                    <a:ext uri="{9D8B030D-6E8A-4147-A177-3AD203B41FA5}">
                      <a16:colId xmlns:a16="http://schemas.microsoft.com/office/drawing/2014/main" val="879132085"/>
                    </a:ext>
                  </a:extLst>
                </a:gridCol>
                <a:gridCol w="290912">
                  <a:extLst>
                    <a:ext uri="{9D8B030D-6E8A-4147-A177-3AD203B41FA5}">
                      <a16:colId xmlns:a16="http://schemas.microsoft.com/office/drawing/2014/main" val="2082180388"/>
                    </a:ext>
                  </a:extLst>
                </a:gridCol>
              </a:tblGrid>
              <a:tr h="262584">
                <a:tc gridSpan="17"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Verbesserung und Erhalt der Straßen "Lange Straße", Hausstraße" und "Seltings Porte"  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1757933482"/>
                  </a:ext>
                </a:extLst>
              </a:tr>
              <a:tr h="18219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Kriterium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Nullvariante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Variante 1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Variante 2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Variante 3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Variante 4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Variante 5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Variante 6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1670439387"/>
                  </a:ext>
                </a:extLst>
              </a:tr>
              <a:tr h="17351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%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WZ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WP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WZ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WP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WZ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WP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WZ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WP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WZ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WP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WZ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WP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WZ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WP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3960190597"/>
                  </a:ext>
                </a:extLst>
              </a:tr>
              <a:tr h="173515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Auswirkung auf Fußgänger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564534473"/>
                  </a:ext>
                </a:extLst>
              </a:tr>
              <a:tr h="173515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Auswirkung auf Radfahrer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80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80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1490663232"/>
                  </a:ext>
                </a:extLst>
              </a:tr>
              <a:tr h="173515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Auswirkung auf Anwohner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60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75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75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1083293706"/>
                  </a:ext>
                </a:extLst>
              </a:tr>
              <a:tr h="173515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Bauzeit / Eingriffsdauer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2703077058"/>
                  </a:ext>
                </a:extLst>
              </a:tr>
              <a:tr h="173515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Kosten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2862850828"/>
                  </a:ext>
                </a:extLst>
              </a:tr>
              <a:tr h="173515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6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Erhalt / Nachhaltigkeit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1378970325"/>
                  </a:ext>
                </a:extLst>
              </a:tr>
              <a:tr h="182190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7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Haltbarkeit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3357923580"/>
                  </a:ext>
                </a:extLst>
              </a:tr>
              <a:tr h="190866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8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Risiko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3861454163"/>
                  </a:ext>
                </a:extLst>
              </a:tr>
              <a:tr h="19086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4074918565"/>
                  </a:ext>
                </a:extLst>
              </a:tr>
              <a:tr h="18219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1942339069"/>
                  </a:ext>
                </a:extLst>
              </a:tr>
              <a:tr h="18219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165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250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345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415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370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3009354674"/>
                  </a:ext>
                </a:extLst>
              </a:tr>
              <a:tr h="1821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Rang 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5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3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2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0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4210737951"/>
                  </a:ext>
                </a:extLst>
              </a:tr>
              <a:tr h="173515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WZ = Wertzahlen ; WP = Wertpunkte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313254048"/>
                  </a:ext>
                </a:extLst>
              </a:tr>
              <a:tr h="173515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Wertzahlskala Zielerfüllung:  0 -keine;  1 -sehr gering;  2 -gering;  3 -mittel;  4 -gut;  5 -sehr gut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26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5" marR="8525" marT="8525" marB="0" anchor="b"/>
                </a:tc>
                <a:extLst>
                  <a:ext uri="{0D108BD9-81ED-4DB2-BD59-A6C34878D82A}">
                    <a16:rowId xmlns:a16="http://schemas.microsoft.com/office/drawing/2014/main" val="3932287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4059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0C84E-5CBB-4A5E-8207-4BCA6E06A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Verhältnismäßigkeit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F8D190-E3B5-42A0-B0C0-A97CA3BAE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76" y="148964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Gesamtkosten</a:t>
            </a:r>
          </a:p>
          <a:p>
            <a:pPr lvl="1"/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Gesamtfläche rd. 3.500 m²</a:t>
            </a:r>
          </a:p>
          <a:p>
            <a:pPr lvl="1"/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Kosten		3.500 m² * 300,00 €/m²	1.050.000,00 € </a:t>
            </a:r>
          </a:p>
          <a:p>
            <a:pPr marL="2743200" lvl="6" indent="0">
              <a:buNone/>
            </a:pP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+ 19 % </a:t>
            </a:r>
            <a:r>
              <a:rPr lang="de-DE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MWSt</a:t>
            </a: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   199.500,00 €</a:t>
            </a:r>
          </a:p>
          <a:p>
            <a:pPr marL="2743200" lvl="6" indent="0">
              <a:buNone/>
            </a:pP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1.249.500,00 €</a:t>
            </a:r>
          </a:p>
          <a:p>
            <a:pPr marL="2743200" lvl="6" indent="0">
              <a:buNone/>
            </a:pP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rd.			1.250.000,00 €</a:t>
            </a:r>
          </a:p>
          <a:p>
            <a:pPr marL="2743200" lvl="6" indent="0">
              <a:buNone/>
            </a:pPr>
            <a:r>
              <a:rPr lang="de-DE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Interimslösung		           16,00 %</a:t>
            </a:r>
          </a:p>
          <a:p>
            <a:pPr marL="2743200" lvl="6" indent="0">
              <a:buNone/>
            </a:pPr>
            <a:endParaRPr lang="de-DE" sz="14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Flächenermittlung</a:t>
            </a:r>
          </a:p>
          <a:p>
            <a:pPr lvl="1"/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Verkehrsflächen</a:t>
            </a:r>
          </a:p>
          <a:p>
            <a:pPr lvl="2"/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Lange Straße		   802 m²</a:t>
            </a:r>
          </a:p>
          <a:p>
            <a:pPr lvl="2"/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Hausstraße/</a:t>
            </a:r>
            <a:r>
              <a:rPr lang="de-DE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Seltings</a:t>
            </a: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Porte	   875 m²</a:t>
            </a:r>
          </a:p>
          <a:p>
            <a:pPr lvl="2"/>
            <a:endParaRPr lang="de-DE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Gehwege</a:t>
            </a:r>
          </a:p>
          <a:p>
            <a:pPr lvl="2"/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Lange Straße		   655 m²</a:t>
            </a:r>
          </a:p>
          <a:p>
            <a:pPr lvl="2"/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Hausstraße/</a:t>
            </a:r>
            <a:r>
              <a:rPr lang="de-DE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Seltings</a:t>
            </a: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Porte	   477 m²</a:t>
            </a:r>
          </a:p>
          <a:p>
            <a:pPr lvl="2"/>
            <a:endParaRPr lang="de-DE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Parkplatzflächen</a:t>
            </a:r>
          </a:p>
          <a:p>
            <a:pPr lvl="2"/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Lange Straße		   266 m²</a:t>
            </a:r>
          </a:p>
          <a:p>
            <a:pPr lvl="2"/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Hausstraße/</a:t>
            </a:r>
            <a:r>
              <a:rPr lang="de-DE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Seltings</a:t>
            </a: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Porte	   347 m²</a:t>
            </a:r>
          </a:p>
          <a:p>
            <a:pPr lvl="2"/>
            <a:endParaRPr lang="de-DE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2"/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Insgesamt		3.482 m²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C7D5AE-622D-4BB0-BD8E-76D98FB4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B7850A-F2F7-459D-9B7E-4322232FC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8056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9A75D-3AD7-4262-B96F-9709562E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Oberflächenbehandlung –</a:t>
            </a:r>
            <a:r>
              <a:rPr lang="de-DE" sz="1600" dirty="0"/>
              <a:t>Versuch am 15.06.2021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520794F-B366-404B-927A-54ECD86F6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002" y="1732059"/>
            <a:ext cx="3028108" cy="1480918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269BE0-6F48-4ACF-B7B7-910163D55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46DCC0-CB00-43A8-AE0D-14C02B8705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86D0CF-E8A4-4A0A-9599-BB2D2974B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374882"/>
            <a:ext cx="3023046" cy="28002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5DAAFD6-DAF4-4D6A-935A-F287B14B1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732059"/>
            <a:ext cx="3550951" cy="44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10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9A75D-3AD7-4262-B96F-9709562E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Oberflächenbehandlung –</a:t>
            </a:r>
            <a:r>
              <a:rPr lang="de-DE" sz="1600" dirty="0"/>
              <a:t>Versuch am 15.06.2021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269BE0-6F48-4ACF-B7B7-910163D55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46DCC0-CB00-43A8-AE0D-14C02B8705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F74E90C-55E0-4AAC-BFE2-CFD566F6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3" y="1518235"/>
            <a:ext cx="5721527" cy="219879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B244119-4E4C-40CB-A1F8-9C8ABDA22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595494" y="3894501"/>
            <a:ext cx="5721526" cy="21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77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0C84E-5CBB-4A5E-8207-4BCA6E06A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F8D190-E3B5-42A0-B0C0-A97CA3BAE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Komplexe Thematik</a:t>
            </a:r>
          </a:p>
          <a:p>
            <a:pPr lvl="1"/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-Bautechnik </a:t>
            </a:r>
          </a:p>
          <a:p>
            <a:pPr lvl="1"/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-Kosten/Nutzen</a:t>
            </a:r>
          </a:p>
          <a:p>
            <a:pPr lvl="1"/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-Eingriffsintensität</a:t>
            </a:r>
          </a:p>
          <a:p>
            <a:pPr lvl="1"/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-Emotionen</a:t>
            </a:r>
          </a:p>
          <a:p>
            <a:pPr lvl="1"/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Diskussions- aber noch keine Entscheidungsgrundlage (?)</a:t>
            </a:r>
          </a:p>
          <a:p>
            <a:pPr lvl="1"/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-Baugrund fehlt</a:t>
            </a:r>
          </a:p>
          <a:p>
            <a:pPr lvl="1"/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Lösung ?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C7D5AE-622D-4BB0-BD8E-76D98FB4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B7850A-F2F7-459D-9B7E-4322232FC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5333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9A75D-3AD7-4262-B96F-9709562E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Oberflächenbehandlung –</a:t>
            </a:r>
            <a:r>
              <a:rPr lang="de-DE" sz="1600" dirty="0"/>
              <a:t>Versuch am 15.06.2021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269BE0-6F48-4ACF-B7B7-910163D55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46DCC0-CB00-43A8-AE0D-14C02B8705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A689E80-11D8-4176-BC37-20F52B466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02" y="1989717"/>
            <a:ext cx="3307714" cy="375607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06BFC4-52B1-4B68-B8F8-171F19278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989717"/>
            <a:ext cx="3400418" cy="375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00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Verbesserung und Erhalt der Straßen „Lange Straße,</a:t>
            </a:r>
            <a:br>
              <a:rPr lang="de-DE" dirty="0"/>
            </a:br>
            <a:r>
              <a:rPr lang="de-DE" dirty="0"/>
              <a:t>Hausstraße, und </a:t>
            </a:r>
            <a:r>
              <a:rPr lang="de-DE" dirty="0" err="1"/>
              <a:t>Seltings</a:t>
            </a:r>
            <a:r>
              <a:rPr lang="de-DE" dirty="0"/>
              <a:t> Porte“, Interimslösung</a:t>
            </a:r>
          </a:p>
        </p:txBody>
      </p:sp>
      <p:pic>
        <p:nvPicPr>
          <p:cNvPr id="9" name="Inhaltsplatzhalter 8" descr="Ein Bild, das Text, Screenshot, Elektronik, Anzeige enthält.&#10;&#10;Automatisch generierte Beschreibung">
            <a:extLst>
              <a:ext uri="{FF2B5EF4-FFF2-40B4-BE49-F238E27FC236}">
                <a16:creationId xmlns:a16="http://schemas.microsoft.com/office/drawing/2014/main" id="{2CECD735-31A1-408E-8F8F-8307A120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t="19473" r="32500" b="5132"/>
          <a:stretch/>
        </p:blipFill>
        <p:spPr>
          <a:xfrm>
            <a:off x="4860032" y="1804123"/>
            <a:ext cx="3096344" cy="4280240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68EE82-42CE-4756-A265-851F7378AD65}"/>
              </a:ext>
            </a:extLst>
          </p:cNvPr>
          <p:cNvSpPr txBox="1"/>
          <p:nvPr/>
        </p:nvSpPr>
        <p:spPr>
          <a:xfrm>
            <a:off x="416262" y="3750821"/>
            <a:ext cx="434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71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Vielen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71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Dank für die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288632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0C84E-5CBB-4A5E-8207-4BCA6E06A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F8D190-E3B5-42A0-B0C0-A97CA3BAE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keine Betrachtung und Bewertung des Unterbaus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keine Betrachtung der Infrastruktur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keine Betrachtung möglicher verkehrsrechtlicher Auswirkungen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sz="2200" dirty="0">
                <a:solidFill>
                  <a:srgbClr val="FF7100"/>
                </a:solidFill>
              </a:rPr>
              <a:t>Verbesserung und Erhalt der Oberfläche</a:t>
            </a:r>
          </a:p>
          <a:p>
            <a:pPr marL="0" indent="0">
              <a:buNone/>
            </a:pPr>
            <a:endParaRPr lang="de-DE" sz="2200" dirty="0">
              <a:solidFill>
                <a:srgbClr val="FF7100"/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Benutzerfreundlich für Fußgänger und Radfahrer (Barrierefreiheit)</a:t>
            </a:r>
          </a:p>
          <a:p>
            <a:pPr lvl="1"/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Minderung der Lärmemissionen für die Anwohner (Abrollgeräusche)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Anzahl der Parkplätze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Ausstattung (Gehölze, Lampen, usw.)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Visuelle Eindruck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C7D5AE-622D-4BB0-BD8E-76D98FB4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B7850A-F2F7-459D-9B7E-4322232FC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7537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0C84E-5CBB-4A5E-8207-4BCA6E06A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Bewerten der Varianten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F8D190-E3B5-42A0-B0C0-A97CA3BAE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Ziel erreicht ?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-für die Fußgänger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-für die Radfahrer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-für die Anwohner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Zeit für die Umsetzung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-Vollsperrung notwendig ?</a:t>
            </a:r>
          </a:p>
          <a:p>
            <a:pPr marL="0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-Abschnittsweise Umsetzung möglich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Kosten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Haltbarkeit des Provisoriums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Nachhaltigkeit 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Erhalt der Ausstattung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Risiko</a:t>
            </a:r>
          </a:p>
          <a:p>
            <a:pPr marL="457200" lvl="1" indent="0">
              <a:buNone/>
            </a:pP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-Umsetzung</a:t>
            </a:r>
          </a:p>
          <a:p>
            <a:pPr marL="457200" lvl="1" indent="0">
              <a:buNone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	-Kosten 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C7D5AE-622D-4BB0-BD8E-76D98FB4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B7850A-F2F7-459D-9B7E-4322232FC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172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B7E9D8-94A2-45CC-B2AE-F0578023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7B33A6-2354-41AA-A9DE-5D4C3E995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5C5E7F5-684C-4CA4-98FC-55F6885A4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727650"/>
            <a:ext cx="4762679" cy="55172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E83ED6E-1841-4291-8E74-59D948B3B3BB}"/>
              </a:ext>
            </a:extLst>
          </p:cNvPr>
          <p:cNvSpPr txBox="1"/>
          <p:nvPr/>
        </p:nvSpPr>
        <p:spPr>
          <a:xfrm>
            <a:off x="8244408" y="5875550"/>
            <a:ext cx="104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4" action="ppaction://hlinkfile"/>
              </a:rPr>
              <a:t>PDF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6636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647365-947A-4890-80FA-74EC8F05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383046-0C85-4EA8-B9F6-ED33A01F44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A10444-9803-4A1D-9F15-11AD6EF0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801" y="1196752"/>
            <a:ext cx="4971251" cy="50405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6BE7B56-484D-4F24-AC52-F428E4606BD1}"/>
              </a:ext>
            </a:extLst>
          </p:cNvPr>
          <p:cNvSpPr txBox="1"/>
          <p:nvPr/>
        </p:nvSpPr>
        <p:spPr>
          <a:xfrm>
            <a:off x="8407635" y="5882004"/>
            <a:ext cx="97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4" action="ppaction://hlinkfile"/>
              </a:rPr>
              <a:t>PDF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7880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FAA1D-AD22-448C-8F11-BB0DB166E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9" y="835778"/>
            <a:ext cx="8305648" cy="436910"/>
          </a:xfrm>
        </p:spPr>
        <p:txBody>
          <a:bodyPr/>
          <a:lstStyle/>
          <a:p>
            <a:r>
              <a:rPr lang="de-DE" dirty="0"/>
              <a:t>                                                       Bestandsplan Hausstraße</a:t>
            </a:r>
          </a:p>
        </p:txBody>
      </p:sp>
      <p:pic>
        <p:nvPicPr>
          <p:cNvPr id="7" name="Inhaltsplatzhalter 6" descr="Ein Bild, das Text, Screenshot, Elektronik, Computer enthält.&#10;&#10;Automatisch generierte Beschreibung">
            <a:extLst>
              <a:ext uri="{FF2B5EF4-FFF2-40B4-BE49-F238E27FC236}">
                <a16:creationId xmlns:a16="http://schemas.microsoft.com/office/drawing/2014/main" id="{958B21C4-112F-4B97-B866-003827AE1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45" t="18768" r="29037" b="6649"/>
          <a:stretch/>
        </p:blipFill>
        <p:spPr>
          <a:xfrm>
            <a:off x="251519" y="692696"/>
            <a:ext cx="4849975" cy="5570693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82E1B1-4E00-4B5F-8556-34CB9E08F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335B02-2CCC-4E30-BF66-612D86A4C7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644FE1B-3417-41E4-9034-A1483C437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494" y="1415770"/>
            <a:ext cx="3758178" cy="166882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BDDDAA0-2E9D-49E8-8CEE-B6A8711D9EA7}"/>
              </a:ext>
            </a:extLst>
          </p:cNvPr>
          <p:cNvSpPr txBox="1"/>
          <p:nvPr/>
        </p:nvSpPr>
        <p:spPr>
          <a:xfrm>
            <a:off x="8244408" y="591958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file"/>
              </a:rPr>
              <a:t>PDF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8893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7269F-1B95-4E70-BDE8-368AB7CB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36712"/>
            <a:ext cx="8305648" cy="436910"/>
          </a:xfrm>
        </p:spPr>
        <p:txBody>
          <a:bodyPr/>
          <a:lstStyle/>
          <a:p>
            <a:r>
              <a:rPr lang="de-DE" dirty="0"/>
              <a:t>Bestandsplan – Lange Straße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932FBBEA-8E7C-4A57-AC3E-4A3499719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6116" y="1273622"/>
            <a:ext cx="3544356" cy="1437951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ADAA66-8D0E-4BEE-A576-FBE777DB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BAC13F-A182-4BCB-AA1B-2716F88D54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C7F4325-5979-4388-BA57-668B96B82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1273622"/>
            <a:ext cx="4896544" cy="496498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BCD4990-65CE-48B8-824D-E51430015E36}"/>
              </a:ext>
            </a:extLst>
          </p:cNvPr>
          <p:cNvSpPr txBox="1"/>
          <p:nvPr/>
        </p:nvSpPr>
        <p:spPr>
          <a:xfrm>
            <a:off x="8460432" y="589746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file"/>
              </a:rPr>
              <a:t>PDF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782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12E0AA-B7E6-4A52-BEBB-0AE6B970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89" y="836712"/>
            <a:ext cx="8305648" cy="436910"/>
          </a:xfrm>
        </p:spPr>
        <p:txBody>
          <a:bodyPr/>
          <a:lstStyle/>
          <a:p>
            <a:r>
              <a:rPr lang="de-DE" dirty="0"/>
              <a:t>Hausstraße – Variante 1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11270E-125F-4498-873A-A3A3A157C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3CFC95-9144-4970-967E-96A9B93805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AD9D88-B289-45D0-A016-4ED795F7C6BC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362042-FF1A-4A76-B8CA-3E60BEAF49E0}"/>
              </a:ext>
            </a:extLst>
          </p:cNvPr>
          <p:cNvSpPr txBox="1"/>
          <p:nvPr/>
        </p:nvSpPr>
        <p:spPr>
          <a:xfrm>
            <a:off x="8405167" y="5891465"/>
            <a:ext cx="97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2" action="ppaction://hlinkfile"/>
              </a:rPr>
              <a:t>PDF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E04A46-BE85-49F2-A398-0925F0CEA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915" y="1273622"/>
            <a:ext cx="4231646" cy="486516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2FB97FA-F9C0-457C-9788-4AA3A988A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769" y="1273622"/>
            <a:ext cx="4068316" cy="12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751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71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Ibbenbüren</Template>
  <TotalTime>0</TotalTime>
  <Words>760</Words>
  <Application>Microsoft Office PowerPoint</Application>
  <PresentationFormat>Bildschirmpräsentation (4:3)</PresentationFormat>
  <Paragraphs>447</Paragraphs>
  <Slides>21</Slides>
  <Notes>2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Verdana</vt:lpstr>
      <vt:lpstr>Larissa</vt:lpstr>
      <vt:lpstr>Verbesserung und Erhalt der Straßen „Lange Straße, Hausstraße, und Seltings Porte“, Interimslösung</vt:lpstr>
      <vt:lpstr>Fazit</vt:lpstr>
      <vt:lpstr>Grundlagen</vt:lpstr>
      <vt:lpstr>Bewerten der Varianten</vt:lpstr>
      <vt:lpstr>PowerPoint-Präsentation</vt:lpstr>
      <vt:lpstr>PowerPoint-Präsentation</vt:lpstr>
      <vt:lpstr>                                                       Bestandsplan Hausstraße</vt:lpstr>
      <vt:lpstr>Bestandsplan – Lange Straße</vt:lpstr>
      <vt:lpstr>Hausstraße – Variante 1</vt:lpstr>
      <vt:lpstr>Lange Straße – Variante 1</vt:lpstr>
      <vt:lpstr>Hausstraße – Variante 2</vt:lpstr>
      <vt:lpstr>Lange Straße – Variante 2</vt:lpstr>
      <vt:lpstr>Hausstraße – Variante 3 + Variante 4</vt:lpstr>
      <vt:lpstr>Lange Straße – Variante 3 + Variante 4</vt:lpstr>
      <vt:lpstr>Kostenschätzung</vt:lpstr>
      <vt:lpstr>Bewertungsmatrix</vt:lpstr>
      <vt:lpstr>Verhältnismäßigkeit</vt:lpstr>
      <vt:lpstr>Oberflächenbehandlung –Versuch am 15.06.2021</vt:lpstr>
      <vt:lpstr>Oberflächenbehandlung –Versuch am 15.06.2021</vt:lpstr>
      <vt:lpstr>Oberflächenbehandlung –Versuch am 15.06.2021</vt:lpstr>
      <vt:lpstr>Verbesserung und Erhalt der Straßen „Lange Straße, Hausstraße, und Seltings Porte“, Interimslösung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Barrierefreiheit in den Straßen Lange Straße, Hausstraße, und Seltings Porte, Interimslösung</dc:title>
  <dc:creator>Höger, Nadja</dc:creator>
  <cp:lastModifiedBy>Flick, Hans Georg</cp:lastModifiedBy>
  <cp:revision>51</cp:revision>
  <cp:lastPrinted>2021-05-27T07:54:46Z</cp:lastPrinted>
  <dcterms:created xsi:type="dcterms:W3CDTF">2021-05-25T10:23:09Z</dcterms:created>
  <dcterms:modified xsi:type="dcterms:W3CDTF">2021-06-16T07:30:40Z</dcterms:modified>
</cp:coreProperties>
</file>