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0" r:id="rId2"/>
  </p:sldMasterIdLst>
  <p:notesMasterIdLst>
    <p:notesMasterId r:id="rId26"/>
  </p:notesMasterIdLst>
  <p:handoutMasterIdLst>
    <p:handoutMasterId r:id="rId27"/>
  </p:handoutMasterIdLst>
  <p:sldIdLst>
    <p:sldId id="313" r:id="rId3"/>
    <p:sldId id="318" r:id="rId4"/>
    <p:sldId id="325" r:id="rId5"/>
    <p:sldId id="297" r:id="rId6"/>
    <p:sldId id="298" r:id="rId7"/>
    <p:sldId id="327" r:id="rId8"/>
    <p:sldId id="326" r:id="rId9"/>
    <p:sldId id="315" r:id="rId10"/>
    <p:sldId id="324" r:id="rId11"/>
    <p:sldId id="301" r:id="rId12"/>
    <p:sldId id="303" r:id="rId13"/>
    <p:sldId id="321" r:id="rId14"/>
    <p:sldId id="328" r:id="rId15"/>
    <p:sldId id="304" r:id="rId16"/>
    <p:sldId id="329" r:id="rId17"/>
    <p:sldId id="268" r:id="rId18"/>
    <p:sldId id="308" r:id="rId19"/>
    <p:sldId id="319" r:id="rId20"/>
    <p:sldId id="333" r:id="rId21"/>
    <p:sldId id="284" r:id="rId22"/>
    <p:sldId id="330" r:id="rId23"/>
    <p:sldId id="331" r:id="rId24"/>
    <p:sldId id="273" r:id="rId25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3360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pos="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7" autoAdjust="0"/>
    <p:restoredTop sz="94876" autoAdjust="0"/>
  </p:normalViewPr>
  <p:slideViewPr>
    <p:cSldViewPr>
      <p:cViewPr varScale="1">
        <p:scale>
          <a:sx n="99" d="100"/>
          <a:sy n="99" d="100"/>
        </p:scale>
        <p:origin x="1284" y="90"/>
      </p:cViewPr>
      <p:guideLst>
        <p:guide orient="horz" pos="1488"/>
        <p:guide orient="horz" pos="4032"/>
        <p:guide orient="horz" pos="3360"/>
        <p:guide orient="horz" pos="960"/>
        <p:guide pos="192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fs248\fachbereich3\Hund\Haushalt%202021\Grafiken%20und%20Tabellen\Grafiken\2021\Zahlen%20erg&#228;nzen\Entwicklung%20Landeszuweisungen%20nach%20GFG%2020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-Arbeitsblat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-Arbeitsblat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3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4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Anteil an der Einkommensteuer in Tausend € </a:t>
            </a:r>
          </a:p>
          <a:p>
            <a:pPr>
              <a:defRPr/>
            </a:pPr>
            <a:r>
              <a:rPr lang="de-DE"/>
              <a:t>-Erläuterung der wichtigsten Ertragsarten-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8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 prstMaterial="dkEdge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Tabelle!$A$3:$A$22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  <c:extLst/>
            </c:numRef>
          </c:cat>
          <c:val>
            <c:numRef>
              <c:f>Tabelle!$B$3:$B$22</c:f>
              <c:numCache>
                <c:formatCode>General</c:formatCode>
                <c:ptCount val="13"/>
                <c:pt idx="0">
                  <c:v>3517</c:v>
                </c:pt>
                <c:pt idx="1">
                  <c:v>3316</c:v>
                </c:pt>
                <c:pt idx="2">
                  <c:v>3615</c:v>
                </c:pt>
                <c:pt idx="3">
                  <c:v>3996</c:v>
                </c:pt>
                <c:pt idx="4">
                  <c:v>4201</c:v>
                </c:pt>
                <c:pt idx="5">
                  <c:v>4435</c:v>
                </c:pt>
                <c:pt idx="6">
                  <c:v>4675</c:v>
                </c:pt>
                <c:pt idx="7">
                  <c:v>4906</c:v>
                </c:pt>
                <c:pt idx="8">
                  <c:v>5148</c:v>
                </c:pt>
                <c:pt idx="9">
                  <c:v>5918</c:v>
                </c:pt>
                <c:pt idx="10">
                  <c:v>6113</c:v>
                </c:pt>
                <c:pt idx="11">
                  <c:v>6036</c:v>
                </c:pt>
                <c:pt idx="12">
                  <c:v>5727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222-4662-8991-E2EB40DE8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553948208"/>
        <c:axId val="553948536"/>
        <c:axId val="0"/>
      </c:bar3DChart>
      <c:catAx>
        <c:axId val="55394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3948536"/>
        <c:crosses val="autoZero"/>
        <c:auto val="1"/>
        <c:lblAlgn val="ctr"/>
        <c:lblOffset val="100"/>
        <c:noMultiLvlLbl val="0"/>
      </c:catAx>
      <c:valAx>
        <c:axId val="55394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3948208"/>
        <c:crosses val="autoZero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/>
              <a:t>Gewerbesteuerentwicklung in Tausend Euro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9525" prstMaterial="dkEdge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22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 prstMaterial="dkEdge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5D-482A-8329-EF0392897823}"/>
              </c:ext>
            </c:extLst>
          </c:dPt>
          <c:dPt>
            <c:idx val="23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 prstMaterial="dkEdge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5D-482A-8329-EF03928978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Tabelle!$A$3:$A$42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Tabelle!$B$3:$B$42</c:f>
              <c:numCache>
                <c:formatCode>General</c:formatCode>
                <c:ptCount val="40"/>
                <c:pt idx="0">
                  <c:v>645</c:v>
                </c:pt>
                <c:pt idx="1">
                  <c:v>870</c:v>
                </c:pt>
                <c:pt idx="2">
                  <c:v>970</c:v>
                </c:pt>
                <c:pt idx="3">
                  <c:v>828</c:v>
                </c:pt>
                <c:pt idx="4">
                  <c:v>1077</c:v>
                </c:pt>
                <c:pt idx="5">
                  <c:v>1166</c:v>
                </c:pt>
                <c:pt idx="6">
                  <c:v>1362</c:v>
                </c:pt>
                <c:pt idx="7">
                  <c:v>1961</c:v>
                </c:pt>
                <c:pt idx="8">
                  <c:v>1748</c:v>
                </c:pt>
                <c:pt idx="9">
                  <c:v>2719</c:v>
                </c:pt>
                <c:pt idx="10">
                  <c:v>2589</c:v>
                </c:pt>
                <c:pt idx="11">
                  <c:v>2413</c:v>
                </c:pt>
                <c:pt idx="12">
                  <c:v>2354</c:v>
                </c:pt>
                <c:pt idx="13">
                  <c:v>3084</c:v>
                </c:pt>
                <c:pt idx="14">
                  <c:v>2452</c:v>
                </c:pt>
                <c:pt idx="15">
                  <c:v>1958</c:v>
                </c:pt>
                <c:pt idx="16">
                  <c:v>1854</c:v>
                </c:pt>
                <c:pt idx="17">
                  <c:v>1930</c:v>
                </c:pt>
                <c:pt idx="18">
                  <c:v>1010</c:v>
                </c:pt>
                <c:pt idx="19">
                  <c:v>1765</c:v>
                </c:pt>
                <c:pt idx="20">
                  <c:v>2611</c:v>
                </c:pt>
                <c:pt idx="21">
                  <c:v>3033</c:v>
                </c:pt>
                <c:pt idx="22">
                  <c:v>4817</c:v>
                </c:pt>
                <c:pt idx="23">
                  <c:v>4322</c:v>
                </c:pt>
                <c:pt idx="24">
                  <c:v>2692</c:v>
                </c:pt>
                <c:pt idx="25">
                  <c:v>3127</c:v>
                </c:pt>
                <c:pt idx="26">
                  <c:v>4049</c:v>
                </c:pt>
                <c:pt idx="27">
                  <c:v>4534</c:v>
                </c:pt>
                <c:pt idx="28">
                  <c:v>3733</c:v>
                </c:pt>
                <c:pt idx="29">
                  <c:v>4966</c:v>
                </c:pt>
                <c:pt idx="30">
                  <c:v>4967</c:v>
                </c:pt>
                <c:pt idx="31">
                  <c:v>5575</c:v>
                </c:pt>
                <c:pt idx="32">
                  <c:v>7570</c:v>
                </c:pt>
                <c:pt idx="33">
                  <c:v>4328</c:v>
                </c:pt>
                <c:pt idx="34">
                  <c:v>6229</c:v>
                </c:pt>
                <c:pt idx="35">
                  <c:v>6300</c:v>
                </c:pt>
                <c:pt idx="36">
                  <c:v>5275</c:v>
                </c:pt>
                <c:pt idx="37">
                  <c:v>5530</c:v>
                </c:pt>
                <c:pt idx="38">
                  <c:v>6600</c:v>
                </c:pt>
                <c:pt idx="39">
                  <c:v>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5D-482A-8329-EF039289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21725272"/>
        <c:axId val="1"/>
        <c:axId val="0"/>
      </c:bar3DChart>
      <c:catAx>
        <c:axId val="62172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172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Gewerbesteuerentwicklung in Tausend Euro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/>
      </c:spPr>
    </c:sideWall>
    <c:backWall>
      <c:thickness val="0"/>
      <c:spPr>
        <a:noFill/>
        <a:ln w="25400"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9525" prstMaterial="dkEdge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 prstMaterial="dkEdge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A5B-4972-AF1F-425D17A6969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 prstMaterial="dkEdge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A5B-4972-AF1F-425D17A6969F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 prstMaterial="dkEdge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A5B-4972-AF1F-425D17A696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Tabelle!$A$16:$A$42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Tabelle!$B$16:$B$42</c:f>
              <c:numCache>
                <c:formatCode>General</c:formatCode>
                <c:ptCount val="13"/>
                <c:pt idx="0">
                  <c:v>4534</c:v>
                </c:pt>
                <c:pt idx="1">
                  <c:v>3733</c:v>
                </c:pt>
                <c:pt idx="2">
                  <c:v>4966</c:v>
                </c:pt>
                <c:pt idx="3">
                  <c:v>4967</c:v>
                </c:pt>
                <c:pt idx="4">
                  <c:v>5575</c:v>
                </c:pt>
                <c:pt idx="5">
                  <c:v>7570</c:v>
                </c:pt>
                <c:pt idx="6">
                  <c:v>4328</c:v>
                </c:pt>
                <c:pt idx="7">
                  <c:v>6229</c:v>
                </c:pt>
                <c:pt idx="8">
                  <c:v>6300</c:v>
                </c:pt>
                <c:pt idx="9">
                  <c:v>5275</c:v>
                </c:pt>
                <c:pt idx="10">
                  <c:v>5530</c:v>
                </c:pt>
                <c:pt idx="11">
                  <c:v>6600</c:v>
                </c:pt>
                <c:pt idx="12">
                  <c:v>6800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5B-4972-AF1F-425D17A69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21725272"/>
        <c:axId val="1"/>
        <c:axId val="0"/>
      </c:bar3DChart>
      <c:catAx>
        <c:axId val="62172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172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Entwicklung der Landeszuweisung nach dem GFG in Tausend €</a:t>
            </a:r>
          </a:p>
          <a:p>
            <a:pPr>
              <a:defRPr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Schlüsselzuweisung mit Investitionspauschalen</a:t>
            </a:r>
          </a:p>
        </c:rich>
      </c:tx>
      <c:layout>
        <c:manualLayout>
          <c:xMode val="edge"/>
          <c:yMode val="edge"/>
          <c:x val="0.20749814292081414"/>
          <c:y val="5.2549645916901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>
          <a:outerShdw blurRad="50800" dist="38100" dir="8100000" algn="tr" rotWithShape="0">
            <a:schemeClr val="tx1">
              <a:alpha val="40000"/>
            </a:schemeClr>
          </a:outerShdw>
        </a:effectLst>
        <a:sp3d/>
      </c:spPr>
    </c:sideWall>
    <c:backWall>
      <c:thickness val="0"/>
      <c:spPr>
        <a:noFill/>
        <a:ln>
          <a:noFill/>
        </a:ln>
        <a:effectLst>
          <a:outerShdw blurRad="50800" dist="38100" dir="8100000" algn="tr" rotWithShape="0">
            <a:schemeClr val="tx1">
              <a:alpha val="40000"/>
            </a:schemeClr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4.8958333333333333E-2"/>
          <c:y val="0.13243546576879911"/>
          <c:w val="0.93731926601280102"/>
          <c:h val="0.75645342312008979"/>
        </c:manualLayout>
      </c:layout>
      <c:bar3DChart>
        <c:barDir val="col"/>
        <c:grouping val="clustered"/>
        <c:varyColors val="0"/>
        <c:ser>
          <c:idx val="4"/>
          <c:order val="0"/>
          <c:tx>
            <c:v>Summe</c:v>
          </c:tx>
          <c:spPr>
            <a:solidFill>
              <a:schemeClr val="accent5">
                <a:lumMod val="60000"/>
                <a:alpha val="85000"/>
              </a:schemeClr>
            </a:solidFill>
            <a:ln w="9525" cap="flat" cmpd="sng" algn="ctr">
              <a:solidFill>
                <a:schemeClr val="accent5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60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1695906432748537E-2"/>
                  <c:y val="-8.9786756453423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B-45B6-A152-55140CE72D92}"/>
                </c:ext>
              </c:extLst>
            </c:dLbl>
            <c:dLbl>
              <c:idx val="2"/>
              <c:layout>
                <c:manualLayout>
                  <c:x val="2.9239766081871079E-3"/>
                  <c:y val="6.7340067340067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EB-45B6-A152-55140CE72D92}"/>
                </c:ext>
              </c:extLst>
            </c:dLbl>
            <c:dLbl>
              <c:idx val="4"/>
              <c:layout>
                <c:manualLayout>
                  <c:x val="4.3859649122807015E-3"/>
                  <c:y val="-4.4893378226711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B-45B6-A152-55140CE72D92}"/>
                </c:ext>
              </c:extLst>
            </c:dLbl>
            <c:dLbl>
              <c:idx val="5"/>
              <c:layout>
                <c:manualLayout>
                  <c:x val="5.847953216374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EB-45B6-A152-55140CE72D92}"/>
                </c:ext>
              </c:extLst>
            </c:dLbl>
            <c:dLbl>
              <c:idx val="6"/>
              <c:layout>
                <c:manualLayout>
                  <c:x val="7.3099415204677829E-3"/>
                  <c:y val="-6.7340067340067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B-45B6-A152-55140CE72D92}"/>
                </c:ext>
              </c:extLst>
            </c:dLbl>
            <c:dLbl>
              <c:idx val="7"/>
              <c:layout>
                <c:manualLayout>
                  <c:x val="0"/>
                  <c:y val="-1.1223344556677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EB-45B6-A152-55140CE72D92}"/>
                </c:ext>
              </c:extLst>
            </c:dLbl>
            <c:dLbl>
              <c:idx val="8"/>
              <c:layout>
                <c:manualLayout>
                  <c:x val="7.3099415204678359E-3"/>
                  <c:y val="6.7340067340067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EB-45B6-A152-55140CE72D92}"/>
                </c:ext>
              </c:extLst>
            </c:dLbl>
            <c:dLbl>
              <c:idx val="9"/>
              <c:layout>
                <c:manualLayout>
                  <c:x val="7.3099415204678359E-3"/>
                  <c:y val="-4.11517879855191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EB-45B6-A152-55140CE72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Tabelle1!$A$3:$A$19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Tabelle1!$G$3:$G$19</c:f>
              <c:numCache>
                <c:formatCode>General</c:formatCode>
                <c:ptCount val="17"/>
                <c:pt idx="0">
                  <c:v>4418</c:v>
                </c:pt>
                <c:pt idx="1">
                  <c:v>4004</c:v>
                </c:pt>
                <c:pt idx="2">
                  <c:v>4352</c:v>
                </c:pt>
                <c:pt idx="3">
                  <c:v>4734</c:v>
                </c:pt>
                <c:pt idx="4">
                  <c:v>4006</c:v>
                </c:pt>
                <c:pt idx="5">
                  <c:v>4291</c:v>
                </c:pt>
                <c:pt idx="6">
                  <c:v>3916</c:v>
                </c:pt>
                <c:pt idx="7">
                  <c:v>3588</c:v>
                </c:pt>
                <c:pt idx="8">
                  <c:v>2863</c:v>
                </c:pt>
                <c:pt idx="9">
                  <c:v>3508</c:v>
                </c:pt>
                <c:pt idx="10">
                  <c:v>3212</c:v>
                </c:pt>
                <c:pt idx="11">
                  <c:v>2380</c:v>
                </c:pt>
                <c:pt idx="12">
                  <c:v>2461</c:v>
                </c:pt>
                <c:pt idx="13">
                  <c:v>2408</c:v>
                </c:pt>
                <c:pt idx="14">
                  <c:v>3724</c:v>
                </c:pt>
                <c:pt idx="15">
                  <c:v>2525</c:v>
                </c:pt>
                <c:pt idx="16">
                  <c:v>3705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EB-45B6-A152-55140CE72D92}"/>
            </c:ext>
          </c:extLst>
        </c:ser>
        <c:ser>
          <c:idx val="0"/>
          <c:order val="1"/>
          <c:tx>
            <c:strRef>
              <c:f>Tabelle1!$B$2</c:f>
              <c:strCache>
                <c:ptCount val="1"/>
                <c:pt idx="0">
                  <c:v>SZ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33625730994152E-2"/>
                  <c:y val="-7.3584488807585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EB-45B6-A152-55140CE72D92}"/>
                </c:ext>
              </c:extLst>
            </c:dLbl>
            <c:dLbl>
              <c:idx val="1"/>
              <c:layout>
                <c:manualLayout>
                  <c:x val="1.6858912372795506E-2"/>
                  <c:y val="3.0905732743003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EB-45B6-A152-55140CE72D92}"/>
                </c:ext>
              </c:extLst>
            </c:dLbl>
            <c:dLbl>
              <c:idx val="2"/>
              <c:layout>
                <c:manualLayout>
                  <c:x val="1.9357070497766728E-2"/>
                  <c:y val="6.629726839701004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EB-45B6-A152-55140CE72D92}"/>
                </c:ext>
              </c:extLst>
            </c:dLbl>
            <c:dLbl>
              <c:idx val="3"/>
              <c:layout>
                <c:manualLayout>
                  <c:x val="2.0813993645531152E-2"/>
                  <c:y val="9.5635267813745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EB-45B6-A152-55140CE72D92}"/>
                </c:ext>
              </c:extLst>
            </c:dLbl>
            <c:dLbl>
              <c:idx val="4"/>
              <c:layout>
                <c:manualLayout>
                  <c:x val="1.94930238983285E-2"/>
                  <c:y val="2.3404650176303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1EB-45B6-A152-55140CE72D92}"/>
                </c:ext>
              </c:extLst>
            </c:dLbl>
            <c:dLbl>
              <c:idx val="5"/>
              <c:layout>
                <c:manualLayout>
                  <c:x val="1.9761937652530277E-2"/>
                  <c:y val="-1.3931086896966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1EB-45B6-A152-55140CE72D92}"/>
                </c:ext>
              </c:extLst>
            </c:dLbl>
            <c:dLbl>
              <c:idx val="6"/>
              <c:layout>
                <c:manualLayout>
                  <c:x val="1.8191624073306625E-2"/>
                  <c:y val="-3.4541389397032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EB-45B6-A152-55140CE72D92}"/>
                </c:ext>
              </c:extLst>
            </c:dLbl>
            <c:dLbl>
              <c:idx val="7"/>
              <c:layout>
                <c:manualLayout>
                  <c:x val="1.8750402910162545E-2"/>
                  <c:y val="-2.819975785855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1EB-45B6-A152-55140CE72D92}"/>
                </c:ext>
              </c:extLst>
            </c:dLbl>
            <c:dLbl>
              <c:idx val="8"/>
              <c:layout>
                <c:manualLayout>
                  <c:x val="1.7237532808398952E-2"/>
                  <c:y val="-5.634118967452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1EB-45B6-A152-55140CE72D92}"/>
                </c:ext>
              </c:extLst>
            </c:dLbl>
            <c:dLbl>
              <c:idx val="9"/>
              <c:layout>
                <c:manualLayout>
                  <c:x val="2.0648800478887508E-2"/>
                  <c:y val="-8.0454589640941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1EB-45B6-A152-55140CE72D92}"/>
                </c:ext>
              </c:extLst>
            </c:dLbl>
            <c:dLbl>
              <c:idx val="10"/>
              <c:layout>
                <c:manualLayout>
                  <c:x val="1.5799373762490215E-2"/>
                  <c:y val="7.900527585566955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1EB-45B6-A152-55140CE72D92}"/>
                </c:ext>
              </c:extLst>
            </c:dLbl>
            <c:dLbl>
              <c:idx val="11"/>
              <c:layout>
                <c:manualLayout>
                  <c:x val="2.0590320946723764E-2"/>
                  <c:y val="-2.82103625935646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1EB-45B6-A152-55140CE72D92}"/>
                </c:ext>
              </c:extLst>
            </c:dLbl>
            <c:dLbl>
              <c:idx val="12"/>
              <c:layout>
                <c:manualLayout>
                  <c:x val="1.9446805391930045E-2"/>
                  <c:y val="1.04553519547427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1EB-45B6-A152-55140CE72D92}"/>
                </c:ext>
              </c:extLst>
            </c:dLbl>
            <c:dLbl>
              <c:idx val="13"/>
              <c:layout>
                <c:manualLayout>
                  <c:x val="1.8783041870264101E-2"/>
                  <c:y val="-5.1653113399935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1EB-45B6-A152-55140CE72D92}"/>
                </c:ext>
              </c:extLst>
            </c:dLbl>
            <c:dLbl>
              <c:idx val="14"/>
              <c:layout>
                <c:manualLayout>
                  <c:x val="2.3381474784533916E-2"/>
                  <c:y val="-6.4286810903882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1EB-45B6-A152-55140CE72D92}"/>
                </c:ext>
              </c:extLst>
            </c:dLbl>
            <c:dLbl>
              <c:idx val="15"/>
              <c:layout>
                <c:manualLayout>
                  <c:x val="1.5923594065400368E-2"/>
                  <c:y val="-1.2542197598086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1EB-45B6-A152-55140CE72D92}"/>
                </c:ext>
              </c:extLst>
            </c:dLbl>
            <c:dLbl>
              <c:idx val="16"/>
              <c:layout>
                <c:manualLayout>
                  <c:x val="2.9570997492009379E-2"/>
                  <c:y val="2.546492217834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1EB-45B6-A152-55140CE72D92}"/>
                </c:ext>
              </c:extLst>
            </c:dLbl>
            <c:dLbl>
              <c:idx val="17"/>
              <c:layout>
                <c:manualLayout>
                  <c:xMode val="edge"/>
                  <c:yMode val="edge"/>
                  <c:x val="0.78333333333333333"/>
                  <c:y val="0.35353535353535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1EB-45B6-A152-55140CE72D92}"/>
                </c:ext>
              </c:extLst>
            </c:dLbl>
            <c:numFmt formatCode="#,##0\ _D_M;[Red]#,##0\ _D_M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Tabelle1!$A$3:$A$19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Tabelle1!$B$3:$B$19</c:f>
              <c:numCache>
                <c:formatCode>General</c:formatCode>
                <c:ptCount val="17"/>
                <c:pt idx="0">
                  <c:v>3702</c:v>
                </c:pt>
                <c:pt idx="1">
                  <c:v>3368</c:v>
                </c:pt>
                <c:pt idx="2">
                  <c:v>3592</c:v>
                </c:pt>
                <c:pt idx="3">
                  <c:v>3899</c:v>
                </c:pt>
                <c:pt idx="4">
                  <c:v>3156</c:v>
                </c:pt>
                <c:pt idx="5">
                  <c:v>3405</c:v>
                </c:pt>
                <c:pt idx="6">
                  <c:v>3047</c:v>
                </c:pt>
                <c:pt idx="7">
                  <c:v>2702</c:v>
                </c:pt>
                <c:pt idx="8">
                  <c:v>1939</c:v>
                </c:pt>
                <c:pt idx="9">
                  <c:v>2467</c:v>
                </c:pt>
                <c:pt idx="10">
                  <c:v>2194</c:v>
                </c:pt>
                <c:pt idx="11">
                  <c:v>1323</c:v>
                </c:pt>
                <c:pt idx="12">
                  <c:v>1312</c:v>
                </c:pt>
                <c:pt idx="13">
                  <c:v>1046</c:v>
                </c:pt>
                <c:pt idx="14">
                  <c:v>2190</c:v>
                </c:pt>
                <c:pt idx="15">
                  <c:v>951</c:v>
                </c:pt>
                <c:pt idx="16">
                  <c:v>2044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1EB-45B6-A152-55140CE72D92}"/>
            </c:ext>
          </c:extLst>
        </c:ser>
        <c:ser>
          <c:idx val="1"/>
          <c:order val="2"/>
          <c:tx>
            <c:strRef>
              <c:f>Tabelle1!$C$2</c:f>
              <c:strCache>
                <c:ptCount val="1"/>
                <c:pt idx="0">
                  <c:v>Allg.In.-P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cat>
            <c:numRef>
              <c:f>Tabelle1!$A$3:$A$19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Tabelle1!$C$3:$C$19</c:f>
              <c:numCache>
                <c:formatCode>General</c:formatCode>
                <c:ptCount val="17"/>
                <c:pt idx="0">
                  <c:v>381</c:v>
                </c:pt>
                <c:pt idx="1">
                  <c:v>302</c:v>
                </c:pt>
                <c:pt idx="2">
                  <c:v>424</c:v>
                </c:pt>
                <c:pt idx="3">
                  <c:v>459</c:v>
                </c:pt>
                <c:pt idx="4">
                  <c:v>482</c:v>
                </c:pt>
                <c:pt idx="5">
                  <c:v>493</c:v>
                </c:pt>
                <c:pt idx="6">
                  <c:v>496</c:v>
                </c:pt>
                <c:pt idx="7">
                  <c:v>528</c:v>
                </c:pt>
                <c:pt idx="8">
                  <c:v>573</c:v>
                </c:pt>
                <c:pt idx="9">
                  <c:v>685</c:v>
                </c:pt>
                <c:pt idx="10">
                  <c:v>713</c:v>
                </c:pt>
                <c:pt idx="11">
                  <c:v>758</c:v>
                </c:pt>
                <c:pt idx="12">
                  <c:v>854</c:v>
                </c:pt>
                <c:pt idx="13">
                  <c:v>1002</c:v>
                </c:pt>
                <c:pt idx="14">
                  <c:v>1007</c:v>
                </c:pt>
                <c:pt idx="15">
                  <c:v>1032</c:v>
                </c:pt>
                <c:pt idx="16">
                  <c:v>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1EB-45B6-A152-55140CE72D92}"/>
            </c:ext>
          </c:extLst>
        </c:ser>
        <c:ser>
          <c:idx val="2"/>
          <c:order val="3"/>
          <c:tx>
            <c:strRef>
              <c:f>Tabelle1!$D$2</c:f>
              <c:strCache>
                <c:ptCount val="1"/>
                <c:pt idx="0">
                  <c:v>Schul-P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cat>
            <c:numRef>
              <c:f>Tabelle1!$A$3:$A$19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Tabelle1!$D$3:$D$19</c:f>
              <c:numCache>
                <c:formatCode>General</c:formatCode>
                <c:ptCount val="17"/>
                <c:pt idx="0">
                  <c:v>295</c:v>
                </c:pt>
                <c:pt idx="1">
                  <c:v>294</c:v>
                </c:pt>
                <c:pt idx="2">
                  <c:v>296</c:v>
                </c:pt>
                <c:pt idx="3">
                  <c:v>336</c:v>
                </c:pt>
                <c:pt idx="4">
                  <c:v>328</c:v>
                </c:pt>
                <c:pt idx="5">
                  <c:v>353</c:v>
                </c:pt>
                <c:pt idx="6">
                  <c:v>333</c:v>
                </c:pt>
                <c:pt idx="7">
                  <c:v>318</c:v>
                </c:pt>
                <c:pt idx="8">
                  <c:v>311</c:v>
                </c:pt>
                <c:pt idx="9">
                  <c:v>316</c:v>
                </c:pt>
                <c:pt idx="10">
                  <c:v>265</c:v>
                </c:pt>
                <c:pt idx="11">
                  <c:v>259</c:v>
                </c:pt>
                <c:pt idx="12">
                  <c:v>255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1EB-45B6-A152-55140CE72D92}"/>
            </c:ext>
          </c:extLst>
        </c:ser>
        <c:ser>
          <c:idx val="3"/>
          <c:order val="4"/>
          <c:tx>
            <c:strRef>
              <c:f>Tabelle1!$E$2</c:f>
              <c:strCache>
                <c:ptCount val="1"/>
                <c:pt idx="0">
                  <c:v>Sport-P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accent6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60000"/>
                  <a:lumMod val="75000"/>
                </a:schemeClr>
              </a:contourClr>
            </a:sp3d>
          </c:spPr>
          <c:invertIfNegative val="0"/>
          <c:cat>
            <c:numRef>
              <c:f>Tabelle1!$A$3:$A$19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Tabelle1!$E$3:$E$19</c:f>
              <c:numCache>
                <c:formatCode>General</c:formatCode>
                <c:ptCount val="17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1EB-45B6-A152-55140CE72D92}"/>
            </c:ext>
          </c:extLst>
        </c:ser>
        <c:ser>
          <c:idx val="5"/>
          <c:order val="5"/>
          <c:tx>
            <c:strRef>
              <c:f>Tabelle1!$F$2</c:f>
              <c:strCache>
                <c:ptCount val="1"/>
                <c:pt idx="0">
                  <c:v>UH-P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accent4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60000"/>
                  <a:lumMod val="75000"/>
                </a:schemeClr>
              </a:contourClr>
            </a:sp3d>
          </c:spPr>
          <c:invertIfNegative val="0"/>
          <c:cat>
            <c:numRef>
              <c:f>Tabelle1!$A$3:$A$19</c:f>
              <c:numCache>
                <c:formatCode>General</c:formatCode>
                <c:ptCount val="1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</c:numCache>
            </c:numRef>
          </c:cat>
          <c:val>
            <c:numRef>
              <c:f>Tabelle1!$F$3:$F$19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167</c:v>
                </c:pt>
                <c:pt idx="15">
                  <c:v>182</c:v>
                </c:pt>
                <c:pt idx="16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1EB-45B6-A152-55140CE72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gapDepth val="151"/>
        <c:shape val="box"/>
        <c:axId val="544915736"/>
        <c:axId val="1"/>
        <c:axId val="0"/>
      </c:bar3DChart>
      <c:catAx>
        <c:axId val="54491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491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Grundsteueraufkommen  in Tausend  €     </a:t>
            </a:r>
          </a:p>
        </c:rich>
      </c:tx>
      <c:layout>
        <c:manualLayout>
          <c:xMode val="edge"/>
          <c:yMode val="edge"/>
          <c:x val="0.26354169232495572"/>
          <c:y val="2.0202020202020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749969210053127E-2"/>
          <c:y val="5.4994388327721661E-2"/>
          <c:w val="0.93333333333333335"/>
          <c:h val="0.79966329966329963"/>
        </c:manualLayout>
      </c:layout>
      <c:bar3DChart>
        <c:barDir val="col"/>
        <c:grouping val="standard"/>
        <c:varyColors val="0"/>
        <c:ser>
          <c:idx val="0"/>
          <c:order val="0"/>
          <c:tx>
            <c:v>Grundsteuer A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Tabelle!$A$8:$A$28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Tabelle!$B$8:$B$28</c:f>
              <c:numCache>
                <c:formatCode>General</c:formatCode>
                <c:ptCount val="21"/>
                <c:pt idx="0">
                  <c:v>101</c:v>
                </c:pt>
                <c:pt idx="1">
                  <c:v>100</c:v>
                </c:pt>
                <c:pt idx="2">
                  <c:v>114</c:v>
                </c:pt>
                <c:pt idx="3">
                  <c:v>114</c:v>
                </c:pt>
                <c:pt idx="4">
                  <c:v>116</c:v>
                </c:pt>
                <c:pt idx="5">
                  <c:v>117</c:v>
                </c:pt>
                <c:pt idx="6">
                  <c:v>109</c:v>
                </c:pt>
                <c:pt idx="7">
                  <c:v>136</c:v>
                </c:pt>
                <c:pt idx="8">
                  <c:v>138</c:v>
                </c:pt>
                <c:pt idx="9">
                  <c:v>139</c:v>
                </c:pt>
                <c:pt idx="10">
                  <c:v>139</c:v>
                </c:pt>
                <c:pt idx="11">
                  <c:v>153</c:v>
                </c:pt>
                <c:pt idx="12">
                  <c:v>155</c:v>
                </c:pt>
                <c:pt idx="13">
                  <c:v>156</c:v>
                </c:pt>
                <c:pt idx="14">
                  <c:v>158</c:v>
                </c:pt>
                <c:pt idx="15">
                  <c:v>157</c:v>
                </c:pt>
                <c:pt idx="16">
                  <c:v>158</c:v>
                </c:pt>
                <c:pt idx="17">
                  <c:v>167</c:v>
                </c:pt>
                <c:pt idx="18">
                  <c:v>163</c:v>
                </c:pt>
                <c:pt idx="19">
                  <c:v>167</c:v>
                </c:pt>
                <c:pt idx="20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9-4809-B330-090A675DB4E0}"/>
            </c:ext>
          </c:extLst>
        </c:ser>
        <c:ser>
          <c:idx val="1"/>
          <c:order val="1"/>
          <c:tx>
            <c:v>Grundsteuer B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5.6116722783389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9-4809-B330-090A675DB4E0}"/>
                </c:ext>
              </c:extLst>
            </c:dLbl>
            <c:dLbl>
              <c:idx val="1"/>
              <c:layout>
                <c:manualLayout>
                  <c:x val="0"/>
                  <c:y val="5.38720538720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D9-4809-B330-090A675DB4E0}"/>
                </c:ext>
              </c:extLst>
            </c:dLbl>
            <c:dLbl>
              <c:idx val="2"/>
              <c:layout>
                <c:manualLayout>
                  <c:x val="0"/>
                  <c:y val="5.38720538720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9-4809-B330-090A675DB4E0}"/>
                </c:ext>
              </c:extLst>
            </c:dLbl>
            <c:dLbl>
              <c:idx val="3"/>
              <c:layout>
                <c:manualLayout>
                  <c:x val="0"/>
                  <c:y val="4.713804713804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D9-4809-B330-090A675DB4E0}"/>
                </c:ext>
              </c:extLst>
            </c:dLbl>
            <c:dLbl>
              <c:idx val="4"/>
              <c:layout>
                <c:manualLayout>
                  <c:x val="0"/>
                  <c:y val="5.38720538720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9-4809-B330-090A675DB4E0}"/>
                </c:ext>
              </c:extLst>
            </c:dLbl>
            <c:dLbl>
              <c:idx val="5"/>
              <c:layout>
                <c:manualLayout>
                  <c:x val="-4.3763676148796497E-3"/>
                  <c:y val="5.38720538720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D9-4809-B330-090A675DB4E0}"/>
                </c:ext>
              </c:extLst>
            </c:dLbl>
            <c:dLbl>
              <c:idx val="6"/>
              <c:layout>
                <c:manualLayout>
                  <c:x val="0"/>
                  <c:y val="5.162738496071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9-4809-B330-090A675DB4E0}"/>
                </c:ext>
              </c:extLst>
            </c:dLbl>
            <c:dLbl>
              <c:idx val="7"/>
              <c:layout>
                <c:manualLayout>
                  <c:x val="-5.3488319613563206E-17"/>
                  <c:y val="6.060606060606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D9-4809-B330-090A675DB4E0}"/>
                </c:ext>
              </c:extLst>
            </c:dLbl>
            <c:dLbl>
              <c:idx val="8"/>
              <c:layout>
                <c:manualLayout>
                  <c:x val="0"/>
                  <c:y val="4.713804713804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9-4809-B330-090A675DB4E0}"/>
                </c:ext>
              </c:extLst>
            </c:dLbl>
            <c:dLbl>
              <c:idx val="9"/>
              <c:layout>
                <c:manualLayout>
                  <c:x val="1.4267727460175929E-4"/>
                  <c:y val="5.387205387205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D9-4809-B330-090A675DB4E0}"/>
                </c:ext>
              </c:extLst>
            </c:dLbl>
            <c:dLbl>
              <c:idx val="10"/>
              <c:layout>
                <c:manualLayout>
                  <c:x val="0"/>
                  <c:y val="6.509539842873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D9-4809-B330-090A675DB4E0}"/>
                </c:ext>
              </c:extLst>
            </c:dLbl>
            <c:dLbl>
              <c:idx val="11"/>
              <c:layout>
                <c:manualLayout>
                  <c:x val="0"/>
                  <c:y val="6.060606060606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D9-4809-B330-090A675DB4E0}"/>
                </c:ext>
              </c:extLst>
            </c:dLbl>
            <c:dLbl>
              <c:idx val="12"/>
              <c:layout>
                <c:manualLayout>
                  <c:x val="0"/>
                  <c:y val="6.2850729517396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D9-4809-B330-090A675DB4E0}"/>
                </c:ext>
              </c:extLst>
            </c:dLbl>
            <c:dLbl>
              <c:idx val="13"/>
              <c:layout>
                <c:manualLayout>
                  <c:x val="0"/>
                  <c:y val="5.8361391694724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AD9-4809-B330-090A675DB4E0}"/>
                </c:ext>
              </c:extLst>
            </c:dLbl>
            <c:dLbl>
              <c:idx val="14"/>
              <c:layout>
                <c:manualLayout>
                  <c:x val="7.1338637300930521E-5"/>
                  <c:y val="6.509539842873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AD9-4809-B330-090A675DB4E0}"/>
                </c:ext>
              </c:extLst>
            </c:dLbl>
            <c:dLbl>
              <c:idx val="15"/>
              <c:layout>
                <c:manualLayout>
                  <c:x val="1.6014595470051154E-3"/>
                  <c:y val="6.734006734006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AD9-4809-B330-090A675DB4E0}"/>
                </c:ext>
              </c:extLst>
            </c:dLbl>
            <c:dLbl>
              <c:idx val="16"/>
              <c:layout>
                <c:manualLayout>
                  <c:x val="-1.0174469121081534E-16"/>
                  <c:y val="7.40740740740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AD9-4809-B330-090A675DB4E0}"/>
                </c:ext>
              </c:extLst>
            </c:dLbl>
            <c:dLbl>
              <c:idx val="17"/>
              <c:layout>
                <c:manualLayout>
                  <c:x val="-1.387443635102324E-3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AD9-4809-B330-090A675DB4E0}"/>
                </c:ext>
              </c:extLst>
            </c:dLbl>
            <c:dLbl>
              <c:idx val="18"/>
              <c:layout>
                <c:manualLayout>
                  <c:x val="-1.387443635102324E-3"/>
                  <c:y val="8.0808080808080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AD9-4809-B330-090A675DB4E0}"/>
                </c:ext>
              </c:extLst>
            </c:dLbl>
            <c:dLbl>
              <c:idx val="19"/>
              <c:layout>
                <c:manualLayout>
                  <c:x val="0"/>
                  <c:y val="8.754208754208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AD9-4809-B330-090A675DB4E0}"/>
                </c:ext>
              </c:extLst>
            </c:dLbl>
            <c:dLbl>
              <c:idx val="20"/>
              <c:layout>
                <c:manualLayout>
                  <c:x val="2.0995171110644553E-3"/>
                  <c:y val="3.7288135593220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AD9-4809-B330-090A675DB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Tabelle!$A$8:$A$28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Tabelle!$C$8:$C$28</c:f>
              <c:numCache>
                <c:formatCode>General</c:formatCode>
                <c:ptCount val="21"/>
                <c:pt idx="0">
                  <c:v>999</c:v>
                </c:pt>
                <c:pt idx="1">
                  <c:v>1022</c:v>
                </c:pt>
                <c:pt idx="2">
                  <c:v>1291</c:v>
                </c:pt>
                <c:pt idx="3">
                  <c:v>1316</c:v>
                </c:pt>
                <c:pt idx="4">
                  <c:v>1398</c:v>
                </c:pt>
                <c:pt idx="5">
                  <c:v>1385</c:v>
                </c:pt>
                <c:pt idx="6">
                  <c:v>1390</c:v>
                </c:pt>
                <c:pt idx="7">
                  <c:v>1463</c:v>
                </c:pt>
                <c:pt idx="8">
                  <c:v>1456</c:v>
                </c:pt>
                <c:pt idx="9">
                  <c:v>1484</c:v>
                </c:pt>
                <c:pt idx="10">
                  <c:v>1665</c:v>
                </c:pt>
                <c:pt idx="11">
                  <c:v>1637</c:v>
                </c:pt>
                <c:pt idx="12">
                  <c:v>1855</c:v>
                </c:pt>
                <c:pt idx="13">
                  <c:v>1865</c:v>
                </c:pt>
                <c:pt idx="14">
                  <c:v>1911</c:v>
                </c:pt>
                <c:pt idx="15">
                  <c:v>1918</c:v>
                </c:pt>
                <c:pt idx="16">
                  <c:v>1945</c:v>
                </c:pt>
                <c:pt idx="17">
                  <c:v>1950</c:v>
                </c:pt>
                <c:pt idx="18">
                  <c:v>2023</c:v>
                </c:pt>
                <c:pt idx="19">
                  <c:v>2020</c:v>
                </c:pt>
                <c:pt idx="20">
                  <c:v>2040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AD9-4809-B330-090A675DB4E0}"/>
            </c:ext>
          </c:extLst>
        </c:ser>
        <c:ser>
          <c:idx val="2"/>
          <c:order val="2"/>
          <c:tx>
            <c:v>Grundsteuer insgesamt</c:v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1248797025371831E-2"/>
                  <c:y val="3.0393170550650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AD9-4809-B330-090A675DB4E0}"/>
                </c:ext>
              </c:extLst>
            </c:dLbl>
            <c:dLbl>
              <c:idx val="1"/>
              <c:layout>
                <c:manualLayout>
                  <c:x val="-1.03908573928259E-2"/>
                  <c:y val="2.2913297453979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AD9-4809-B330-090A675DB4E0}"/>
                </c:ext>
              </c:extLst>
            </c:dLbl>
            <c:dLbl>
              <c:idx val="2"/>
              <c:layout>
                <c:manualLayout>
                  <c:x val="-1.0587270341207348E-2"/>
                  <c:y val="-1.307387081665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AD9-4809-B330-090A675DB4E0}"/>
                </c:ext>
              </c:extLst>
            </c:dLbl>
            <c:dLbl>
              <c:idx val="3"/>
              <c:layout>
                <c:manualLayout>
                  <c:x val="-1.0829068241469812E-2"/>
                  <c:y val="1.44843005735402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AD9-4809-B330-090A675DB4E0}"/>
                </c:ext>
              </c:extLst>
            </c:dLbl>
            <c:dLbl>
              <c:idx val="4"/>
              <c:layout>
                <c:manualLayout>
                  <c:x val="-1.0062773403324553E-2"/>
                  <c:y val="-3.4684553319723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AD9-4809-B330-090A675DB4E0}"/>
                </c:ext>
              </c:extLst>
            </c:dLbl>
            <c:dLbl>
              <c:idx val="5"/>
              <c:layout>
                <c:manualLayout>
                  <c:x val="-9.3322397200350186E-3"/>
                  <c:y val="1.0754968760218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AD9-4809-B330-090A675DB4E0}"/>
                </c:ext>
              </c:extLst>
            </c:dLbl>
            <c:dLbl>
              <c:idx val="6"/>
              <c:layout>
                <c:manualLayout>
                  <c:x val="-8.6143919510061479E-3"/>
                  <c:y val="-7.0325300246560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AD9-4809-B330-090A675DB4E0}"/>
                </c:ext>
              </c:extLst>
            </c:dLbl>
            <c:dLbl>
              <c:idx val="7"/>
              <c:layout>
                <c:manualLayout>
                  <c:x val="-7.93263342082242E-3"/>
                  <c:y val="-3.0384333271471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AD9-4809-B330-090A675DB4E0}"/>
                </c:ext>
              </c:extLst>
            </c:dLbl>
            <c:dLbl>
              <c:idx val="8"/>
              <c:layout>
                <c:manualLayout>
                  <c:x val="-7.2482502187226835E-3"/>
                  <c:y val="-5.5865744054720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AD9-4809-B330-090A675DB4E0}"/>
                </c:ext>
              </c:extLst>
            </c:dLbl>
            <c:dLbl>
              <c:idx val="9"/>
              <c:layout>
                <c:manualLayout>
                  <c:x val="-6.6354986876640655E-3"/>
                  <c:y val="-4.727767614906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AD9-4809-B330-090A675DB4E0}"/>
                </c:ext>
              </c:extLst>
            </c:dLbl>
            <c:dLbl>
              <c:idx val="10"/>
              <c:layout>
                <c:manualLayout>
                  <c:x val="-5.031167979002652E-3"/>
                  <c:y val="-6.8895428475481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AD9-4809-B330-090A675DB4E0}"/>
                </c:ext>
              </c:extLst>
            </c:dLbl>
            <c:dLbl>
              <c:idx val="11"/>
              <c:layout>
                <c:manualLayout>
                  <c:x val="-8.6527777777777905E-3"/>
                  <c:y val="-3.6409590215364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AD9-4809-B330-090A675DB4E0}"/>
                </c:ext>
              </c:extLst>
            </c:dLbl>
            <c:dLbl>
              <c:idx val="12"/>
              <c:layout>
                <c:manualLayout>
                  <c:x val="-5.0504155730533972E-3"/>
                  <c:y val="-8.9491591328861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AD9-4809-B330-090A675DB4E0}"/>
                </c:ext>
              </c:extLst>
            </c:dLbl>
            <c:dLbl>
              <c:idx val="13"/>
              <c:layout>
                <c:manualLayout>
                  <c:x val="-4.5895669291337766E-3"/>
                  <c:y val="-1.5479378209037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AD9-4809-B330-090A675DB4E0}"/>
                </c:ext>
              </c:extLst>
            </c:dLbl>
            <c:dLbl>
              <c:idx val="14"/>
              <c:layout>
                <c:manualLayout>
                  <c:x val="-4.1641513560804078E-3"/>
                  <c:y val="-4.8154334243573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AD9-4809-B330-090A675DB4E0}"/>
                </c:ext>
              </c:extLst>
            </c:dLbl>
            <c:dLbl>
              <c:idx val="15"/>
              <c:layout>
                <c:manualLayout>
                  <c:x val="-3.7656386701661474E-3"/>
                  <c:y val="-2.1163516176639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AD9-4809-B330-090A675DB4E0}"/>
                </c:ext>
              </c:extLst>
            </c:dLbl>
            <c:dLbl>
              <c:idx val="16"/>
              <c:layout>
                <c:manualLayout>
                  <c:x val="-3.4026684164478621E-3"/>
                  <c:y val="-5.3147396979418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AD9-4809-B330-090A675DB4E0}"/>
                </c:ext>
              </c:extLst>
            </c:dLbl>
            <c:dLbl>
              <c:idx val="17"/>
              <c:layout>
                <c:manualLayout>
                  <c:x val="-3.0727252843393755E-3"/>
                  <c:y val="-8.865558471857757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AD9-4809-B330-090A675DB4E0}"/>
                </c:ext>
              </c:extLst>
            </c:dLbl>
            <c:dLbl>
              <c:idx val="18"/>
              <c:layout>
                <c:manualLayout>
                  <c:x val="-3.8909667541557006E-3"/>
                  <c:y val="-1.8864409625564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AD9-4809-B330-090A675DB4E0}"/>
                </c:ext>
              </c:extLst>
            </c:dLbl>
            <c:dLbl>
              <c:idx val="19"/>
              <c:layout>
                <c:manualLayout>
                  <c:x val="-3.6419510061242045E-3"/>
                  <c:y val="-7.9636257589013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AD9-4809-B330-090A675DB4E0}"/>
                </c:ext>
              </c:extLst>
            </c:dLbl>
            <c:dLbl>
              <c:idx val="20"/>
              <c:layout>
                <c:manualLayout>
                  <c:x val="7.1751968503938536E-4"/>
                  <c:y val="-9.5709500958844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AD9-4809-B330-090A675DB4E0}"/>
                </c:ext>
              </c:extLst>
            </c:dLbl>
            <c:dLbl>
              <c:idx val="21"/>
              <c:layout>
                <c:manualLayout>
                  <c:x val="-2.2120516185475995E-3"/>
                  <c:y val="-4.9743277039865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AD9-4809-B330-090A675DB4E0}"/>
                </c:ext>
              </c:extLst>
            </c:dLbl>
            <c:dLbl>
              <c:idx val="22"/>
              <c:layout>
                <c:manualLayout>
                  <c:x val="-2.0506342957129541E-3"/>
                  <c:y val="-8.1675901623408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AD9-4809-B330-090A675DB4E0}"/>
                </c:ext>
              </c:extLst>
            </c:dLbl>
            <c:dLbl>
              <c:idx val="23"/>
              <c:layout>
                <c:manualLayout>
                  <c:x val="1.5037182852150932E-4"/>
                  <c:y val="-7.422430782010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AD9-4809-B330-090A675DB4E0}"/>
                </c:ext>
              </c:extLst>
            </c:dLbl>
            <c:dLbl>
              <c:idx val="24"/>
              <c:layout>
                <c:manualLayout>
                  <c:x val="-3.9192913385826984E-3"/>
                  <c:y val="-1.7699302738672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AD9-4809-B330-090A675DB4E0}"/>
                </c:ext>
              </c:extLst>
            </c:dLbl>
            <c:dLbl>
              <c:idx val="25"/>
              <c:layout>
                <c:manualLayout>
                  <c:x val="1.3040244969378979E-3"/>
                  <c:y val="-2.0173033926314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AD9-4809-B330-090A675DB4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Tabelle!$A$8:$A$28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Tabelle!$D$8:$D$28</c:f>
              <c:numCache>
                <c:formatCode>General</c:formatCode>
                <c:ptCount val="21"/>
                <c:pt idx="0">
                  <c:v>1100</c:v>
                </c:pt>
                <c:pt idx="1">
                  <c:v>1122</c:v>
                </c:pt>
                <c:pt idx="2">
                  <c:v>1405</c:v>
                </c:pt>
                <c:pt idx="3">
                  <c:v>1430</c:v>
                </c:pt>
                <c:pt idx="4">
                  <c:v>1514</c:v>
                </c:pt>
                <c:pt idx="5">
                  <c:v>1502</c:v>
                </c:pt>
                <c:pt idx="6">
                  <c:v>1499</c:v>
                </c:pt>
                <c:pt idx="7">
                  <c:v>1599</c:v>
                </c:pt>
                <c:pt idx="8">
                  <c:v>1594</c:v>
                </c:pt>
                <c:pt idx="9">
                  <c:v>1623</c:v>
                </c:pt>
                <c:pt idx="10">
                  <c:v>1804</c:v>
                </c:pt>
                <c:pt idx="11">
                  <c:v>1790</c:v>
                </c:pt>
                <c:pt idx="12">
                  <c:v>2010</c:v>
                </c:pt>
                <c:pt idx="13">
                  <c:v>2021</c:v>
                </c:pt>
                <c:pt idx="14">
                  <c:v>2069</c:v>
                </c:pt>
                <c:pt idx="15">
                  <c:v>2075</c:v>
                </c:pt>
                <c:pt idx="16">
                  <c:v>2103</c:v>
                </c:pt>
                <c:pt idx="17">
                  <c:v>2117</c:v>
                </c:pt>
                <c:pt idx="18">
                  <c:v>2186</c:v>
                </c:pt>
                <c:pt idx="19">
                  <c:v>2187</c:v>
                </c:pt>
                <c:pt idx="20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9AD9-4809-B330-090A675DB4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702334984"/>
        <c:axId val="1"/>
        <c:axId val="2"/>
      </c:bar3DChart>
      <c:catAx>
        <c:axId val="70233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2334984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none"/>
        <c:minorTickMark val="none"/>
        <c:tickLblPos val="nextTo"/>
        <c:crossAx val="1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Entwicklung Kreisumlage in Tausend €
-Erläuterung der wichtigsten Aufwandsarten-
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50800" dist="38100" dir="8100000" algn="tr" rotWithShape="0">
                <a:prstClr val="black">
                  <a:alpha val="45000"/>
                </a:prstClr>
              </a:outerShdw>
            </a:effectLst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14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>
                        <a:solidFill>
                          <a:sysClr val="windowText" lastClr="000000"/>
                        </a:solidFill>
                      </a:rPr>
                      <a:t>8152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00D-4068-8D42-2363A14F83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Tabellen!$A$16:$A$36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Tabellen!$B$16:$B$36</c:f>
              <c:numCache>
                <c:formatCode>General</c:formatCode>
                <c:ptCount val="16"/>
                <c:pt idx="0">
                  <c:v>5404</c:v>
                </c:pt>
                <c:pt idx="1">
                  <c:v>5687</c:v>
                </c:pt>
                <c:pt idx="2">
                  <c:v>6109</c:v>
                </c:pt>
                <c:pt idx="3">
                  <c:v>6425</c:v>
                </c:pt>
                <c:pt idx="4">
                  <c:v>6588</c:v>
                </c:pt>
                <c:pt idx="5">
                  <c:v>6147</c:v>
                </c:pt>
                <c:pt idx="6">
                  <c:v>5713</c:v>
                </c:pt>
                <c:pt idx="7">
                  <c:v>5900</c:v>
                </c:pt>
                <c:pt idx="8">
                  <c:v>6222</c:v>
                </c:pt>
                <c:pt idx="9">
                  <c:v>6548</c:v>
                </c:pt>
                <c:pt idx="10">
                  <c:v>6859</c:v>
                </c:pt>
                <c:pt idx="11">
                  <c:v>6986</c:v>
                </c:pt>
                <c:pt idx="12">
                  <c:v>7401</c:v>
                </c:pt>
                <c:pt idx="13">
                  <c:v>7345</c:v>
                </c:pt>
                <c:pt idx="14">
                  <c:v>8152</c:v>
                </c:pt>
                <c:pt idx="15">
                  <c:v>8146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D-4068-8D42-2363A14F8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783726792"/>
        <c:axId val="1"/>
        <c:axId val="0"/>
      </c:bar3DChart>
      <c:catAx>
        <c:axId val="78372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726792"/>
        <c:crosses val="autoZero"/>
        <c:crossBetween val="between"/>
      </c:valAx>
      <c:spPr>
        <a:noFill/>
        <a:ln>
          <a:solidFill>
            <a:schemeClr val="bg1">
              <a:lumMod val="85000"/>
              <a:alpha val="51000"/>
            </a:schemeClr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0" cap="flat" cmpd="sng" algn="ctr">
      <a:solidFill>
        <a:schemeClr val="bg1">
          <a:lumMod val="85000"/>
          <a:alpha val="50000"/>
        </a:schemeClr>
      </a:solidFill>
      <a:round/>
    </a:ln>
    <a:effectLst/>
    <a:scene3d>
      <a:camera prst="orthographicFront"/>
      <a:lightRig rig="threePt" dir="t"/>
    </a:scene3d>
    <a:sp3d prstMaterial="dkEdge"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Liquide</a:t>
            </a:r>
            <a:r>
              <a:rPr lang="en-US" baseline="0"/>
              <a:t> Mittel 2020</a:t>
            </a:r>
            <a:endParaRPr lang="en-US"/>
          </a:p>
        </c:rich>
      </c:tx>
      <c:layout>
        <c:manualLayout>
          <c:xMode val="edge"/>
          <c:yMode val="edge"/>
          <c:x val="0.39032031420377161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'2020'!$F$4</c:f>
              <c:strCache>
                <c:ptCount val="1"/>
                <c:pt idx="0">
                  <c:v> 14.583.149,88 € 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'2020'!$A$4:$A$24</c:f>
              <c:numCache>
                <c:formatCode>m/d/yyyy</c:formatCode>
                <c:ptCount val="21"/>
                <c:pt idx="0">
                  <c:v>43830</c:v>
                </c:pt>
                <c:pt idx="1">
                  <c:v>43845</c:v>
                </c:pt>
                <c:pt idx="2">
                  <c:v>43862</c:v>
                </c:pt>
                <c:pt idx="3">
                  <c:v>43876</c:v>
                </c:pt>
                <c:pt idx="4">
                  <c:v>43891</c:v>
                </c:pt>
                <c:pt idx="5">
                  <c:v>43905</c:v>
                </c:pt>
                <c:pt idx="6">
                  <c:v>43922</c:v>
                </c:pt>
                <c:pt idx="7">
                  <c:v>43936</c:v>
                </c:pt>
                <c:pt idx="8">
                  <c:v>43952</c:v>
                </c:pt>
                <c:pt idx="9">
                  <c:v>43966</c:v>
                </c:pt>
                <c:pt idx="10">
                  <c:v>43983</c:v>
                </c:pt>
                <c:pt idx="11">
                  <c:v>43997</c:v>
                </c:pt>
                <c:pt idx="12">
                  <c:v>44013</c:v>
                </c:pt>
                <c:pt idx="13">
                  <c:v>44027</c:v>
                </c:pt>
                <c:pt idx="14">
                  <c:v>44044</c:v>
                </c:pt>
                <c:pt idx="15">
                  <c:v>44058</c:v>
                </c:pt>
                <c:pt idx="16">
                  <c:v>44075</c:v>
                </c:pt>
                <c:pt idx="17">
                  <c:v>44089</c:v>
                </c:pt>
                <c:pt idx="18">
                  <c:v>44105</c:v>
                </c:pt>
                <c:pt idx="19">
                  <c:v>44119</c:v>
                </c:pt>
              </c:numCache>
            </c:numRef>
          </c:cat>
          <c:val>
            <c:numRef>
              <c:f>'2020'!$F$4:$F$23</c:f>
              <c:numCache>
                <c:formatCode>_-* #,##0.00\ [$€-407]_-;\-* #,##0.00\ [$€-407]_-;_-* "-"??\ [$€-407]_-;_-@_-</c:formatCode>
                <c:ptCount val="20"/>
                <c:pt idx="0">
                  <c:v>14583149.879999999</c:v>
                </c:pt>
                <c:pt idx="1">
                  <c:v>13787761.52</c:v>
                </c:pt>
                <c:pt idx="2">
                  <c:v>13528145.109999999</c:v>
                </c:pt>
                <c:pt idx="3">
                  <c:v>12850233.389999999</c:v>
                </c:pt>
                <c:pt idx="4">
                  <c:v>13745782.889999999</c:v>
                </c:pt>
                <c:pt idx="5">
                  <c:v>12588631.16</c:v>
                </c:pt>
                <c:pt idx="6">
                  <c:v>12747049.810000001</c:v>
                </c:pt>
                <c:pt idx="7">
                  <c:v>11001302.689999999</c:v>
                </c:pt>
                <c:pt idx="8">
                  <c:v>11843266.18</c:v>
                </c:pt>
                <c:pt idx="9">
                  <c:v>11039305.029999999</c:v>
                </c:pt>
                <c:pt idx="10">
                  <c:v>11515364.41</c:v>
                </c:pt>
                <c:pt idx="11">
                  <c:v>11078542.75</c:v>
                </c:pt>
                <c:pt idx="12">
                  <c:v>11607760.51</c:v>
                </c:pt>
                <c:pt idx="13">
                  <c:v>10813388.210000001</c:v>
                </c:pt>
                <c:pt idx="14">
                  <c:v>11921337.139999999</c:v>
                </c:pt>
                <c:pt idx="15">
                  <c:v>10860607.880000001</c:v>
                </c:pt>
                <c:pt idx="16">
                  <c:v>11598598.970000001</c:v>
                </c:pt>
                <c:pt idx="17">
                  <c:v>10392982.689999999</c:v>
                </c:pt>
                <c:pt idx="18">
                  <c:v>9874852.6799999997</c:v>
                </c:pt>
                <c:pt idx="19">
                  <c:v>8352612.0499999998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0F-48AA-873A-612E76033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687160"/>
        <c:axId val="5046861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'2020'!$B$3</c15:sqref>
                        </c15:formulaRef>
                      </c:ext>
                    </c:extLst>
                    <c:strCache>
                      <c:ptCount val="1"/>
                      <c:pt idx="0">
                        <c:v>Sparkasse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'2020'!$A$4:$A$24</c15:sqref>
                        </c15:formulaRef>
                      </c:ext>
                    </c:extLst>
                    <c:numCache>
                      <c:formatCode>m/d/yyyy</c:formatCode>
                      <c:ptCount val="21"/>
                      <c:pt idx="0">
                        <c:v>43830</c:v>
                      </c:pt>
                      <c:pt idx="1">
                        <c:v>43845</c:v>
                      </c:pt>
                      <c:pt idx="2">
                        <c:v>43862</c:v>
                      </c:pt>
                      <c:pt idx="3">
                        <c:v>43876</c:v>
                      </c:pt>
                      <c:pt idx="4">
                        <c:v>43891</c:v>
                      </c:pt>
                      <c:pt idx="5">
                        <c:v>43905</c:v>
                      </c:pt>
                      <c:pt idx="6">
                        <c:v>43922</c:v>
                      </c:pt>
                      <c:pt idx="7">
                        <c:v>43936</c:v>
                      </c:pt>
                      <c:pt idx="8">
                        <c:v>43952</c:v>
                      </c:pt>
                      <c:pt idx="9">
                        <c:v>43966</c:v>
                      </c:pt>
                      <c:pt idx="10">
                        <c:v>43983</c:v>
                      </c:pt>
                      <c:pt idx="11">
                        <c:v>43997</c:v>
                      </c:pt>
                      <c:pt idx="12">
                        <c:v>44013</c:v>
                      </c:pt>
                      <c:pt idx="13">
                        <c:v>44027</c:v>
                      </c:pt>
                      <c:pt idx="14">
                        <c:v>44044</c:v>
                      </c:pt>
                      <c:pt idx="15">
                        <c:v>44058</c:v>
                      </c:pt>
                      <c:pt idx="16">
                        <c:v>44075</c:v>
                      </c:pt>
                      <c:pt idx="17">
                        <c:v>44089</c:v>
                      </c:pt>
                      <c:pt idx="18">
                        <c:v>44105</c:v>
                      </c:pt>
                      <c:pt idx="19">
                        <c:v>44119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'2020'!$B$4:$B$24</c15:sqref>
                        </c15:formulaRef>
                      </c:ext>
                    </c:extLst>
                    <c:numCache>
                      <c:formatCode>_-* #,##0.00\ [$€-407]_-;\-* #,##0.00\ [$€-407]_-;_-* "-"??\ [$€-407]_-;_-@_-</c:formatCode>
                      <c:ptCount val="21"/>
                      <c:pt idx="0">
                        <c:v>7928535.3499999996</c:v>
                      </c:pt>
                      <c:pt idx="1">
                        <c:v>7115783.7800000003</c:v>
                      </c:pt>
                      <c:pt idx="2">
                        <c:v>6804754.0199999996</c:v>
                      </c:pt>
                      <c:pt idx="3">
                        <c:v>6034627.1299999999</c:v>
                      </c:pt>
                      <c:pt idx="4">
                        <c:v>6820297.7999999998</c:v>
                      </c:pt>
                      <c:pt idx="5">
                        <c:v>5645424.5300000003</c:v>
                      </c:pt>
                      <c:pt idx="6">
                        <c:v>3782519.73</c:v>
                      </c:pt>
                      <c:pt idx="7">
                        <c:v>1972292.79</c:v>
                      </c:pt>
                      <c:pt idx="8">
                        <c:v>2804875.67</c:v>
                      </c:pt>
                      <c:pt idx="9">
                        <c:v>1891864.81</c:v>
                      </c:pt>
                      <c:pt idx="10">
                        <c:v>2339808.39</c:v>
                      </c:pt>
                      <c:pt idx="11">
                        <c:v>1861552.1</c:v>
                      </c:pt>
                      <c:pt idx="12">
                        <c:v>2332843.1800000002</c:v>
                      </c:pt>
                      <c:pt idx="13">
                        <c:v>1442200.03</c:v>
                      </c:pt>
                      <c:pt idx="14">
                        <c:v>4514352.42</c:v>
                      </c:pt>
                      <c:pt idx="15">
                        <c:v>3370358.55</c:v>
                      </c:pt>
                      <c:pt idx="16">
                        <c:v>4047902.17</c:v>
                      </c:pt>
                      <c:pt idx="17">
                        <c:v>2811272.48</c:v>
                      </c:pt>
                      <c:pt idx="18">
                        <c:v>2229358.86</c:v>
                      </c:pt>
                      <c:pt idx="19">
                        <c:v>611087.86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00F-48AA-873A-612E76033784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'2020'!$C$3</c15:sqref>
                        </c15:formulaRef>
                      </c:ext>
                    </c:extLst>
                    <c:strCache>
                      <c:ptCount val="1"/>
                      <c:pt idx="0">
                        <c:v>VR-Bank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'2020'!$A$4:$A$24</c15:sqref>
                        </c15:formulaRef>
                      </c:ext>
                    </c:extLst>
                    <c:numCache>
                      <c:formatCode>m/d/yyyy</c:formatCode>
                      <c:ptCount val="21"/>
                      <c:pt idx="0">
                        <c:v>43830</c:v>
                      </c:pt>
                      <c:pt idx="1">
                        <c:v>43845</c:v>
                      </c:pt>
                      <c:pt idx="2">
                        <c:v>43862</c:v>
                      </c:pt>
                      <c:pt idx="3">
                        <c:v>43876</c:v>
                      </c:pt>
                      <c:pt idx="4">
                        <c:v>43891</c:v>
                      </c:pt>
                      <c:pt idx="5">
                        <c:v>43905</c:v>
                      </c:pt>
                      <c:pt idx="6">
                        <c:v>43922</c:v>
                      </c:pt>
                      <c:pt idx="7">
                        <c:v>43936</c:v>
                      </c:pt>
                      <c:pt idx="8">
                        <c:v>43952</c:v>
                      </c:pt>
                      <c:pt idx="9">
                        <c:v>43966</c:v>
                      </c:pt>
                      <c:pt idx="10">
                        <c:v>43983</c:v>
                      </c:pt>
                      <c:pt idx="11">
                        <c:v>43997</c:v>
                      </c:pt>
                      <c:pt idx="12">
                        <c:v>44013</c:v>
                      </c:pt>
                      <c:pt idx="13">
                        <c:v>44027</c:v>
                      </c:pt>
                      <c:pt idx="14">
                        <c:v>44044</c:v>
                      </c:pt>
                      <c:pt idx="15">
                        <c:v>44058</c:v>
                      </c:pt>
                      <c:pt idx="16">
                        <c:v>44075</c:v>
                      </c:pt>
                      <c:pt idx="17">
                        <c:v>44089</c:v>
                      </c:pt>
                      <c:pt idx="18">
                        <c:v>44105</c:v>
                      </c:pt>
                      <c:pt idx="19">
                        <c:v>44119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'2020'!$C$24</c15:sqref>
                        </c15:formulaRef>
                      </c:ext>
                    </c:extLst>
                    <c:numCache>
                      <c:formatCode>_-* #,##0.00\ [$€-407]_-;\-* #,##0.00\ [$€-407]_-;_-* "-"??\ [$€-407]_-;_-@_-</c:formatCode>
                      <c:ptCount val="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00F-48AA-873A-612E7603378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'2020'!$E$3</c15:sqref>
                        </c15:formulaRef>
                      </c:ext>
                    </c:extLst>
                    <c:strCache>
                      <c:ptCount val="1"/>
                      <c:pt idx="0">
                        <c:v>Festgelder</c:v>
                      </c:pt>
                    </c:strCache>
                  </c:strRef>
                </c:tx>
                <c:spPr>
                  <a:ln w="34925" cap="rnd">
                    <a:solidFill>
                      <a:schemeClr val="accent3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'2020'!$A$4:$A$24</c15:sqref>
                        </c15:formulaRef>
                      </c:ext>
                    </c:extLst>
                    <c:numCache>
                      <c:formatCode>m/d/yyyy</c:formatCode>
                      <c:ptCount val="21"/>
                      <c:pt idx="0">
                        <c:v>43830</c:v>
                      </c:pt>
                      <c:pt idx="1">
                        <c:v>43845</c:v>
                      </c:pt>
                      <c:pt idx="2">
                        <c:v>43862</c:v>
                      </c:pt>
                      <c:pt idx="3">
                        <c:v>43876</c:v>
                      </c:pt>
                      <c:pt idx="4">
                        <c:v>43891</c:v>
                      </c:pt>
                      <c:pt idx="5">
                        <c:v>43905</c:v>
                      </c:pt>
                      <c:pt idx="6">
                        <c:v>43922</c:v>
                      </c:pt>
                      <c:pt idx="7">
                        <c:v>43936</c:v>
                      </c:pt>
                      <c:pt idx="8">
                        <c:v>43952</c:v>
                      </c:pt>
                      <c:pt idx="9">
                        <c:v>43966</c:v>
                      </c:pt>
                      <c:pt idx="10">
                        <c:v>43983</c:v>
                      </c:pt>
                      <c:pt idx="11">
                        <c:v>43997</c:v>
                      </c:pt>
                      <c:pt idx="12">
                        <c:v>44013</c:v>
                      </c:pt>
                      <c:pt idx="13">
                        <c:v>44027</c:v>
                      </c:pt>
                      <c:pt idx="14">
                        <c:v>44044</c:v>
                      </c:pt>
                      <c:pt idx="15">
                        <c:v>44058</c:v>
                      </c:pt>
                      <c:pt idx="16">
                        <c:v>44075</c:v>
                      </c:pt>
                      <c:pt idx="17">
                        <c:v>44089</c:v>
                      </c:pt>
                      <c:pt idx="18">
                        <c:v>44105</c:v>
                      </c:pt>
                      <c:pt idx="19">
                        <c:v>44119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'2020'!$D$4:$D$24</c15:sqref>
                        </c15:formulaRef>
                      </c:ext>
                    </c:extLst>
                    <c:numCache>
                      <c:formatCode>_-* #,##0.00\ [$€-407]_-;\-* #,##0.00\ [$€-407]_-;_-* "-"??\ [$€-407]_-;_-@_-</c:formatCode>
                      <c:ptCount val="21"/>
                      <c:pt idx="0">
                        <c:v>999637.42</c:v>
                      </c:pt>
                      <c:pt idx="1">
                        <c:v>999637.42</c:v>
                      </c:pt>
                      <c:pt idx="2">
                        <c:v>999637.42</c:v>
                      </c:pt>
                      <c:pt idx="3">
                        <c:v>999637.42</c:v>
                      </c:pt>
                      <c:pt idx="4">
                        <c:v>999637.42</c:v>
                      </c:pt>
                      <c:pt idx="5">
                        <c:v>999637.42</c:v>
                      </c:pt>
                      <c:pt idx="6">
                        <c:v>999592.42</c:v>
                      </c:pt>
                      <c:pt idx="7">
                        <c:v>999592.42</c:v>
                      </c:pt>
                      <c:pt idx="8">
                        <c:v>999592.42</c:v>
                      </c:pt>
                      <c:pt idx="9">
                        <c:v>999592.42</c:v>
                      </c:pt>
                      <c:pt idx="10">
                        <c:v>999592.42</c:v>
                      </c:pt>
                      <c:pt idx="11">
                        <c:v>999592.42</c:v>
                      </c:pt>
                      <c:pt idx="12">
                        <c:v>999547.42</c:v>
                      </c:pt>
                      <c:pt idx="13">
                        <c:v>999547.42</c:v>
                      </c:pt>
                      <c:pt idx="14">
                        <c:v>999547.42</c:v>
                      </c:pt>
                      <c:pt idx="15">
                        <c:v>999547.42</c:v>
                      </c:pt>
                      <c:pt idx="16">
                        <c:v>999547.42</c:v>
                      </c:pt>
                      <c:pt idx="17">
                        <c:v>999547.42</c:v>
                      </c:pt>
                      <c:pt idx="18">
                        <c:v>999502.42</c:v>
                      </c:pt>
                      <c:pt idx="19">
                        <c:v>999502.42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00F-48AA-873A-612E76033784}"/>
                  </c:ext>
                </c:extLst>
              </c15:ser>
            </c15:filteredLineSeries>
          </c:ext>
        </c:extLst>
      </c:lineChart>
      <c:dateAx>
        <c:axId val="50468716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4686176"/>
        <c:crosses val="autoZero"/>
        <c:auto val="1"/>
        <c:lblOffset val="100"/>
        <c:baseTimeUnit val="days"/>
      </c:dateAx>
      <c:valAx>
        <c:axId val="5046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0468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b="1"/>
              <a:t>Vergleich liquide Mittel 2017-2020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'2017-2020'!$B$38</c:f>
              <c:strCache>
                <c:ptCount val="1"/>
                <c:pt idx="0">
                  <c:v>2017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'2017-2020'!$O$2:$O$25</c:f>
              <c:numCache>
                <c:formatCode>m/d/yyyy</c:formatCode>
                <c:ptCount val="24"/>
                <c:pt idx="0">
                  <c:v>43101</c:v>
                </c:pt>
                <c:pt idx="1">
                  <c:v>43115</c:v>
                </c:pt>
                <c:pt idx="2">
                  <c:v>43132</c:v>
                </c:pt>
                <c:pt idx="3">
                  <c:v>43146</c:v>
                </c:pt>
                <c:pt idx="4">
                  <c:v>43160</c:v>
                </c:pt>
                <c:pt idx="5">
                  <c:v>43174</c:v>
                </c:pt>
                <c:pt idx="6">
                  <c:v>43191</c:v>
                </c:pt>
                <c:pt idx="7">
                  <c:v>43205</c:v>
                </c:pt>
                <c:pt idx="8">
                  <c:v>43221</c:v>
                </c:pt>
                <c:pt idx="9">
                  <c:v>43235</c:v>
                </c:pt>
                <c:pt idx="10">
                  <c:v>43252</c:v>
                </c:pt>
                <c:pt idx="11">
                  <c:v>43266</c:v>
                </c:pt>
                <c:pt idx="12">
                  <c:v>43282</c:v>
                </c:pt>
                <c:pt idx="13">
                  <c:v>43296</c:v>
                </c:pt>
                <c:pt idx="14">
                  <c:v>43313</c:v>
                </c:pt>
                <c:pt idx="15">
                  <c:v>43327</c:v>
                </c:pt>
                <c:pt idx="16">
                  <c:v>43344</c:v>
                </c:pt>
                <c:pt idx="17">
                  <c:v>43358</c:v>
                </c:pt>
                <c:pt idx="18">
                  <c:v>43374</c:v>
                </c:pt>
                <c:pt idx="19">
                  <c:v>43388</c:v>
                </c:pt>
                <c:pt idx="20">
                  <c:v>43405</c:v>
                </c:pt>
                <c:pt idx="21">
                  <c:v>43419</c:v>
                </c:pt>
                <c:pt idx="22">
                  <c:v>43435</c:v>
                </c:pt>
                <c:pt idx="23">
                  <c:v>43449</c:v>
                </c:pt>
              </c:numCache>
            </c:numRef>
          </c:cat>
          <c:val>
            <c:numRef>
              <c:f>'2017-2020'!$B$39:$B$62</c:f>
              <c:numCache>
                <c:formatCode>_("€"* #,##0.00_);_("€"* \(#,##0.00\);_("€"* "-"??_);_(@_)</c:formatCode>
                <c:ptCount val="24"/>
                <c:pt idx="0">
                  <c:v>15707945.890000001</c:v>
                </c:pt>
                <c:pt idx="1">
                  <c:v>15667431.129999999</c:v>
                </c:pt>
                <c:pt idx="2">
                  <c:v>14879791.1</c:v>
                </c:pt>
                <c:pt idx="3">
                  <c:v>15795203.130000001</c:v>
                </c:pt>
                <c:pt idx="4">
                  <c:v>16187578.469999999</c:v>
                </c:pt>
                <c:pt idx="5">
                  <c:v>16246081.84</c:v>
                </c:pt>
                <c:pt idx="6">
                  <c:v>16689854.800000001</c:v>
                </c:pt>
                <c:pt idx="7">
                  <c:v>16098680.789999999</c:v>
                </c:pt>
                <c:pt idx="8">
                  <c:v>20625400.75</c:v>
                </c:pt>
                <c:pt idx="9">
                  <c:v>18989961.829999998</c:v>
                </c:pt>
                <c:pt idx="10">
                  <c:v>19440654.539999999</c:v>
                </c:pt>
                <c:pt idx="11">
                  <c:v>19338287.609999999</c:v>
                </c:pt>
                <c:pt idx="12">
                  <c:v>19016431.530000001</c:v>
                </c:pt>
                <c:pt idx="13">
                  <c:v>18191182.469999999</c:v>
                </c:pt>
                <c:pt idx="14">
                  <c:v>19106364.130000003</c:v>
                </c:pt>
                <c:pt idx="15">
                  <c:v>18659511.43</c:v>
                </c:pt>
                <c:pt idx="16">
                  <c:v>19515604.32</c:v>
                </c:pt>
                <c:pt idx="17">
                  <c:v>18833909.310000002</c:v>
                </c:pt>
                <c:pt idx="18">
                  <c:v>18924236.420000002</c:v>
                </c:pt>
                <c:pt idx="19">
                  <c:v>18431792.780000001</c:v>
                </c:pt>
                <c:pt idx="20">
                  <c:v>18250053.07</c:v>
                </c:pt>
                <c:pt idx="21">
                  <c:v>17697695.960000001</c:v>
                </c:pt>
                <c:pt idx="22">
                  <c:v>18747820.93</c:v>
                </c:pt>
                <c:pt idx="23">
                  <c:v>17805020.190000001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BF-4E3A-AF62-00F302CAF6E0}"/>
            </c:ext>
          </c:extLst>
        </c:ser>
        <c:ser>
          <c:idx val="1"/>
          <c:order val="1"/>
          <c:tx>
            <c:strRef>
              <c:f>'2017-2020'!$C$38</c:f>
              <c:strCache>
                <c:ptCount val="1"/>
                <c:pt idx="0">
                  <c:v>2018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'2017-2020'!$O$2:$O$25</c:f>
              <c:numCache>
                <c:formatCode>m/d/yyyy</c:formatCode>
                <c:ptCount val="24"/>
                <c:pt idx="0">
                  <c:v>43101</c:v>
                </c:pt>
                <c:pt idx="1">
                  <c:v>43115</c:v>
                </c:pt>
                <c:pt idx="2">
                  <c:v>43132</c:v>
                </c:pt>
                <c:pt idx="3">
                  <c:v>43146</c:v>
                </c:pt>
                <c:pt idx="4">
                  <c:v>43160</c:v>
                </c:pt>
                <c:pt idx="5">
                  <c:v>43174</c:v>
                </c:pt>
                <c:pt idx="6">
                  <c:v>43191</c:v>
                </c:pt>
                <c:pt idx="7">
                  <c:v>43205</c:v>
                </c:pt>
                <c:pt idx="8">
                  <c:v>43221</c:v>
                </c:pt>
                <c:pt idx="9">
                  <c:v>43235</c:v>
                </c:pt>
                <c:pt idx="10">
                  <c:v>43252</c:v>
                </c:pt>
                <c:pt idx="11">
                  <c:v>43266</c:v>
                </c:pt>
                <c:pt idx="12">
                  <c:v>43282</c:v>
                </c:pt>
                <c:pt idx="13">
                  <c:v>43296</c:v>
                </c:pt>
                <c:pt idx="14">
                  <c:v>43313</c:v>
                </c:pt>
                <c:pt idx="15">
                  <c:v>43327</c:v>
                </c:pt>
                <c:pt idx="16">
                  <c:v>43344</c:v>
                </c:pt>
                <c:pt idx="17">
                  <c:v>43358</c:v>
                </c:pt>
                <c:pt idx="18">
                  <c:v>43374</c:v>
                </c:pt>
                <c:pt idx="19">
                  <c:v>43388</c:v>
                </c:pt>
                <c:pt idx="20">
                  <c:v>43405</c:v>
                </c:pt>
                <c:pt idx="21">
                  <c:v>43419</c:v>
                </c:pt>
                <c:pt idx="22">
                  <c:v>43435</c:v>
                </c:pt>
                <c:pt idx="23">
                  <c:v>43449</c:v>
                </c:pt>
              </c:numCache>
            </c:numRef>
          </c:cat>
          <c:val>
            <c:numRef>
              <c:f>'2017-2020'!$C$39:$C$62</c:f>
              <c:numCache>
                <c:formatCode>_-* #,##0.00\ [$€-407]_-;\-* #,##0.00\ [$€-407]_-;_-* "-"??\ [$€-407]_-;_-@_-</c:formatCode>
                <c:ptCount val="24"/>
                <c:pt idx="0">
                  <c:v>21023387.59</c:v>
                </c:pt>
                <c:pt idx="1">
                  <c:v>18035688.039999999</c:v>
                </c:pt>
                <c:pt idx="2">
                  <c:v>17549106.27</c:v>
                </c:pt>
                <c:pt idx="3">
                  <c:v>17335600.059999999</c:v>
                </c:pt>
                <c:pt idx="4">
                  <c:v>18650056.82</c:v>
                </c:pt>
                <c:pt idx="5">
                  <c:v>17775431.75</c:v>
                </c:pt>
                <c:pt idx="6">
                  <c:v>17193576.060000002</c:v>
                </c:pt>
                <c:pt idx="7">
                  <c:v>17183699.82</c:v>
                </c:pt>
                <c:pt idx="8">
                  <c:v>17789867.41</c:v>
                </c:pt>
                <c:pt idx="9">
                  <c:v>17027439.710000001</c:v>
                </c:pt>
                <c:pt idx="10">
                  <c:v>18106046.23</c:v>
                </c:pt>
                <c:pt idx="11">
                  <c:v>17202325.52</c:v>
                </c:pt>
                <c:pt idx="12">
                  <c:v>17086124.66</c:v>
                </c:pt>
                <c:pt idx="13">
                  <c:v>16321251.92</c:v>
                </c:pt>
                <c:pt idx="14">
                  <c:v>17410590.960000001</c:v>
                </c:pt>
                <c:pt idx="15">
                  <c:v>17198770.73</c:v>
                </c:pt>
                <c:pt idx="16">
                  <c:v>17938531.420000002</c:v>
                </c:pt>
                <c:pt idx="17">
                  <c:v>16149408.210000001</c:v>
                </c:pt>
                <c:pt idx="18">
                  <c:v>16433283.630000001</c:v>
                </c:pt>
                <c:pt idx="19">
                  <c:v>15813241.790000001</c:v>
                </c:pt>
                <c:pt idx="20">
                  <c:v>17040364.130000003</c:v>
                </c:pt>
                <c:pt idx="21">
                  <c:v>16684321.07</c:v>
                </c:pt>
                <c:pt idx="22">
                  <c:v>15378763.029999999</c:v>
                </c:pt>
                <c:pt idx="23">
                  <c:v>14986491.620000001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BF-4E3A-AF62-00F302CAF6E0}"/>
            </c:ext>
          </c:extLst>
        </c:ser>
        <c:ser>
          <c:idx val="2"/>
          <c:order val="2"/>
          <c:tx>
            <c:strRef>
              <c:f>'2017-2020'!$D$38</c:f>
              <c:strCache>
                <c:ptCount val="1"/>
                <c:pt idx="0">
                  <c:v>2019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'2017-2020'!$O$2:$O$25</c:f>
              <c:numCache>
                <c:formatCode>m/d/yyyy</c:formatCode>
                <c:ptCount val="24"/>
                <c:pt idx="0">
                  <c:v>43101</c:v>
                </c:pt>
                <c:pt idx="1">
                  <c:v>43115</c:v>
                </c:pt>
                <c:pt idx="2">
                  <c:v>43132</c:v>
                </c:pt>
                <c:pt idx="3">
                  <c:v>43146</c:v>
                </c:pt>
                <c:pt idx="4">
                  <c:v>43160</c:v>
                </c:pt>
                <c:pt idx="5">
                  <c:v>43174</c:v>
                </c:pt>
                <c:pt idx="6">
                  <c:v>43191</c:v>
                </c:pt>
                <c:pt idx="7">
                  <c:v>43205</c:v>
                </c:pt>
                <c:pt idx="8">
                  <c:v>43221</c:v>
                </c:pt>
                <c:pt idx="9">
                  <c:v>43235</c:v>
                </c:pt>
                <c:pt idx="10">
                  <c:v>43252</c:v>
                </c:pt>
                <c:pt idx="11">
                  <c:v>43266</c:v>
                </c:pt>
                <c:pt idx="12">
                  <c:v>43282</c:v>
                </c:pt>
                <c:pt idx="13">
                  <c:v>43296</c:v>
                </c:pt>
                <c:pt idx="14">
                  <c:v>43313</c:v>
                </c:pt>
                <c:pt idx="15">
                  <c:v>43327</c:v>
                </c:pt>
                <c:pt idx="16">
                  <c:v>43344</c:v>
                </c:pt>
                <c:pt idx="17">
                  <c:v>43358</c:v>
                </c:pt>
                <c:pt idx="18">
                  <c:v>43374</c:v>
                </c:pt>
                <c:pt idx="19">
                  <c:v>43388</c:v>
                </c:pt>
                <c:pt idx="20">
                  <c:v>43405</c:v>
                </c:pt>
                <c:pt idx="21">
                  <c:v>43419</c:v>
                </c:pt>
                <c:pt idx="22">
                  <c:v>43435</c:v>
                </c:pt>
                <c:pt idx="23">
                  <c:v>43449</c:v>
                </c:pt>
              </c:numCache>
            </c:numRef>
          </c:cat>
          <c:val>
            <c:numRef>
              <c:f>'2017-2020'!$D$39:$D$62</c:f>
              <c:numCache>
                <c:formatCode>_-* #,##0.00\ [$€-407]_-;\-* #,##0.00\ [$€-407]_-;_-* "-"??\ [$€-407]_-;_-@_-</c:formatCode>
                <c:ptCount val="24"/>
                <c:pt idx="0">
                  <c:v>16430679.68</c:v>
                </c:pt>
                <c:pt idx="1">
                  <c:v>17047818.23</c:v>
                </c:pt>
                <c:pt idx="2">
                  <c:v>16984902.030000001</c:v>
                </c:pt>
                <c:pt idx="3">
                  <c:v>15820699</c:v>
                </c:pt>
                <c:pt idx="4">
                  <c:v>16741111.77</c:v>
                </c:pt>
                <c:pt idx="5">
                  <c:v>15928572.25</c:v>
                </c:pt>
                <c:pt idx="6">
                  <c:v>15952230.51</c:v>
                </c:pt>
                <c:pt idx="7">
                  <c:v>14419987.67</c:v>
                </c:pt>
                <c:pt idx="8">
                  <c:v>15409382.439999999</c:v>
                </c:pt>
                <c:pt idx="9">
                  <c:v>15663114.4</c:v>
                </c:pt>
                <c:pt idx="10">
                  <c:v>16985001.869999997</c:v>
                </c:pt>
                <c:pt idx="11">
                  <c:v>16308379.84</c:v>
                </c:pt>
                <c:pt idx="12">
                  <c:v>17296963.100000001</c:v>
                </c:pt>
                <c:pt idx="13">
                  <c:v>17137398.210000001</c:v>
                </c:pt>
                <c:pt idx="14">
                  <c:v>17936297.66</c:v>
                </c:pt>
                <c:pt idx="15">
                  <c:v>17993906.590000004</c:v>
                </c:pt>
                <c:pt idx="16">
                  <c:v>19012677.09</c:v>
                </c:pt>
                <c:pt idx="17">
                  <c:v>18219350.939999998</c:v>
                </c:pt>
                <c:pt idx="18">
                  <c:v>15023744.51</c:v>
                </c:pt>
                <c:pt idx="19">
                  <c:v>14102206.220000001</c:v>
                </c:pt>
                <c:pt idx="20">
                  <c:v>14267742.189999999</c:v>
                </c:pt>
                <c:pt idx="21">
                  <c:v>12816158.75</c:v>
                </c:pt>
                <c:pt idx="22">
                  <c:v>13643856.270000001</c:v>
                </c:pt>
                <c:pt idx="23">
                  <c:v>12923481.75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BF-4E3A-AF62-00F302CAF6E0}"/>
            </c:ext>
          </c:extLst>
        </c:ser>
        <c:ser>
          <c:idx val="3"/>
          <c:order val="3"/>
          <c:tx>
            <c:strRef>
              <c:f>'2017-2020'!$E$38</c:f>
              <c:strCache>
                <c:ptCount val="1"/>
                <c:pt idx="0">
                  <c:v>2020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chemeClr val="tx1">
                  <a:alpha val="63000"/>
                </a:schemeClr>
              </a:outerShdw>
            </a:effectLst>
          </c:spPr>
          <c:marker>
            <c:symbol val="none"/>
          </c:marker>
          <c:cat>
            <c:numRef>
              <c:f>'2017-2020'!$O$2:$O$25</c:f>
              <c:numCache>
                <c:formatCode>m/d/yyyy</c:formatCode>
                <c:ptCount val="24"/>
                <c:pt idx="0">
                  <c:v>43101</c:v>
                </c:pt>
                <c:pt idx="1">
                  <c:v>43115</c:v>
                </c:pt>
                <c:pt idx="2">
                  <c:v>43132</c:v>
                </c:pt>
                <c:pt idx="3">
                  <c:v>43146</c:v>
                </c:pt>
                <c:pt idx="4">
                  <c:v>43160</c:v>
                </c:pt>
                <c:pt idx="5">
                  <c:v>43174</c:v>
                </c:pt>
                <c:pt idx="6">
                  <c:v>43191</c:v>
                </c:pt>
                <c:pt idx="7">
                  <c:v>43205</c:v>
                </c:pt>
                <c:pt idx="8">
                  <c:v>43221</c:v>
                </c:pt>
                <c:pt idx="9">
                  <c:v>43235</c:v>
                </c:pt>
                <c:pt idx="10">
                  <c:v>43252</c:v>
                </c:pt>
                <c:pt idx="11">
                  <c:v>43266</c:v>
                </c:pt>
                <c:pt idx="12">
                  <c:v>43282</c:v>
                </c:pt>
                <c:pt idx="13">
                  <c:v>43296</c:v>
                </c:pt>
                <c:pt idx="14">
                  <c:v>43313</c:v>
                </c:pt>
                <c:pt idx="15">
                  <c:v>43327</c:v>
                </c:pt>
                <c:pt idx="16">
                  <c:v>43344</c:v>
                </c:pt>
                <c:pt idx="17">
                  <c:v>43358</c:v>
                </c:pt>
                <c:pt idx="18">
                  <c:v>43374</c:v>
                </c:pt>
                <c:pt idx="19">
                  <c:v>43388</c:v>
                </c:pt>
                <c:pt idx="20">
                  <c:v>43405</c:v>
                </c:pt>
                <c:pt idx="21">
                  <c:v>43419</c:v>
                </c:pt>
                <c:pt idx="22">
                  <c:v>43435</c:v>
                </c:pt>
                <c:pt idx="23">
                  <c:v>43449</c:v>
                </c:pt>
              </c:numCache>
            </c:numRef>
          </c:cat>
          <c:val>
            <c:numRef>
              <c:f>'2017-2020'!$E$39:$E$62</c:f>
              <c:numCache>
                <c:formatCode>_-* #,##0.00\ [$€-407]_-;\-* #,##0.00\ [$€-407]_-;_-* "-"??\ [$€-407]_-;_-@_-</c:formatCode>
                <c:ptCount val="24"/>
                <c:pt idx="0">
                  <c:v>14583149.879999999</c:v>
                </c:pt>
                <c:pt idx="1">
                  <c:v>13787761.52</c:v>
                </c:pt>
                <c:pt idx="2">
                  <c:v>13528145.109999999</c:v>
                </c:pt>
                <c:pt idx="3">
                  <c:v>12850233.389999999</c:v>
                </c:pt>
                <c:pt idx="4">
                  <c:v>13745782.889999999</c:v>
                </c:pt>
                <c:pt idx="5">
                  <c:v>12588631.16</c:v>
                </c:pt>
                <c:pt idx="6">
                  <c:v>12747049.810000001</c:v>
                </c:pt>
                <c:pt idx="7">
                  <c:v>11001302.689999999</c:v>
                </c:pt>
                <c:pt idx="8">
                  <c:v>11843266.18</c:v>
                </c:pt>
                <c:pt idx="9">
                  <c:v>11039305.029999999</c:v>
                </c:pt>
                <c:pt idx="10">
                  <c:v>11515364.41</c:v>
                </c:pt>
                <c:pt idx="11">
                  <c:v>11078542.75</c:v>
                </c:pt>
                <c:pt idx="12">
                  <c:v>11607760.51</c:v>
                </c:pt>
                <c:pt idx="13">
                  <c:v>10813388.210000001</c:v>
                </c:pt>
                <c:pt idx="14">
                  <c:v>11921337.139999999</c:v>
                </c:pt>
                <c:pt idx="15">
                  <c:v>10860607.880000001</c:v>
                </c:pt>
                <c:pt idx="16">
                  <c:v>11598598.970000001</c:v>
                </c:pt>
                <c:pt idx="17">
                  <c:v>10392982.689999999</c:v>
                </c:pt>
                <c:pt idx="18">
                  <c:v>9874852.6799999997</c:v>
                </c:pt>
                <c:pt idx="19">
                  <c:v>8352612.0499999998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BF-4E3A-AF62-00F302CAF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118408"/>
        <c:axId val="606114472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'2017-2020'!$T$1</c15:sqref>
                        </c15:formulaRef>
                      </c:ext>
                    </c:extLst>
                    <c:strCache>
                      <c:ptCount val="1"/>
                      <c:pt idx="0">
                        <c:v>Summe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'2017-2020'!$O$2:$O$25</c15:sqref>
                        </c15:formulaRef>
                      </c:ext>
                    </c:extLst>
                    <c:numCache>
                      <c:formatCode>m/d/yyyy</c:formatCode>
                      <c:ptCount val="24"/>
                      <c:pt idx="0">
                        <c:v>43101</c:v>
                      </c:pt>
                      <c:pt idx="1">
                        <c:v>43115</c:v>
                      </c:pt>
                      <c:pt idx="2">
                        <c:v>43132</c:v>
                      </c:pt>
                      <c:pt idx="3">
                        <c:v>43146</c:v>
                      </c:pt>
                      <c:pt idx="4">
                        <c:v>43160</c:v>
                      </c:pt>
                      <c:pt idx="5">
                        <c:v>43174</c:v>
                      </c:pt>
                      <c:pt idx="6">
                        <c:v>43191</c:v>
                      </c:pt>
                      <c:pt idx="7">
                        <c:v>43205</c:v>
                      </c:pt>
                      <c:pt idx="8">
                        <c:v>43221</c:v>
                      </c:pt>
                      <c:pt idx="9">
                        <c:v>43235</c:v>
                      </c:pt>
                      <c:pt idx="10">
                        <c:v>43252</c:v>
                      </c:pt>
                      <c:pt idx="11">
                        <c:v>43266</c:v>
                      </c:pt>
                      <c:pt idx="12">
                        <c:v>43282</c:v>
                      </c:pt>
                      <c:pt idx="13">
                        <c:v>43296</c:v>
                      </c:pt>
                      <c:pt idx="14">
                        <c:v>43313</c:v>
                      </c:pt>
                      <c:pt idx="15">
                        <c:v>43327</c:v>
                      </c:pt>
                      <c:pt idx="16">
                        <c:v>43344</c:v>
                      </c:pt>
                      <c:pt idx="17">
                        <c:v>43358</c:v>
                      </c:pt>
                      <c:pt idx="18">
                        <c:v>43374</c:v>
                      </c:pt>
                      <c:pt idx="19">
                        <c:v>43388</c:v>
                      </c:pt>
                      <c:pt idx="20">
                        <c:v>43405</c:v>
                      </c:pt>
                      <c:pt idx="21">
                        <c:v>43419</c:v>
                      </c:pt>
                      <c:pt idx="22">
                        <c:v>43435</c:v>
                      </c:pt>
                      <c:pt idx="23">
                        <c:v>43449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'2017-2020'!$T$2:$T$25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5FBF-4E3A-AF62-00F302CAF6E0}"/>
                  </c:ext>
                </c:extLst>
              </c15:ser>
            </c15:filteredLineSeries>
          </c:ext>
        </c:extLst>
      </c:lineChart>
      <c:dateAx>
        <c:axId val="606118408"/>
        <c:scaling>
          <c:orientation val="minMax"/>
        </c:scaling>
        <c:delete val="0"/>
        <c:axPos val="b"/>
        <c:numFmt formatCode="[$-407]d/\ mmm/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114472"/>
        <c:crosses val="autoZero"/>
        <c:auto val="1"/>
        <c:lblOffset val="100"/>
        <c:baseTimeUnit val="days"/>
      </c:dateAx>
      <c:valAx>
        <c:axId val="60611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_);_(&quot;€&quot;* \(#,##0\);_(&quot;€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611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Liquidität</a:t>
            </a:r>
            <a:r>
              <a:rPr lang="de-DE" sz="1000" baseline="0">
                <a:latin typeface="Arial" panose="020B0604020202020204" pitchFamily="34" charset="0"/>
                <a:cs typeface="Arial" panose="020B0604020202020204" pitchFamily="34" charset="0"/>
              </a:rPr>
              <a:t> und gebundene HH-Mittel</a:t>
            </a:r>
            <a:endParaRPr lang="de-DE" sz="1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'2020-mit gebundene Mittel'!$D$3:$D$4</c:f>
              <c:strCache>
                <c:ptCount val="2"/>
                <c:pt idx="0">
                  <c:v>gebundene HH-Reste aus 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E3-4DF5-B6C0-0262D8238A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3-4DF5-B6C0-0262D8238A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E3-4DF5-B6C0-0262D8238A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E3-4DF5-B6C0-0262D8238A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E3-4DF5-B6C0-0262D8238A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E3-4DF5-B6C0-0262D8238A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E3-4DF5-B6C0-0262D8238A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E3-4DF5-B6C0-0262D8238A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E3-4DF5-B6C0-0262D8238A3F}"/>
                </c:ext>
              </c:extLst>
            </c:dLbl>
            <c:dLbl>
              <c:idx val="9"/>
              <c:layout>
                <c:manualLayout>
                  <c:x val="0.1670892988758633"/>
                  <c:y val="-1.7332830687909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E3-4DF5-B6C0-0262D8238A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E3-4DF5-B6C0-0262D8238A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E3-4DF5-B6C0-0262D8238A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E3-4DF5-B6C0-0262D8238A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E3-4DF5-B6C0-0262D8238A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E3-4DF5-B6C0-0262D8238A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E3-4DF5-B6C0-0262D8238A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E3-4DF5-B6C0-0262D8238A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E3-4DF5-B6C0-0262D8238A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E3-4DF5-B6C0-0262D8238A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E3-4DF5-B6C0-0262D8238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'2020-mit gebundene Mittel'!$B$5:$B$24</c:f>
              <c:numCache>
                <c:formatCode>m/d/yyyy</c:formatCode>
                <c:ptCount val="20"/>
                <c:pt idx="0">
                  <c:v>43830</c:v>
                </c:pt>
                <c:pt idx="1">
                  <c:v>43845</c:v>
                </c:pt>
                <c:pt idx="2">
                  <c:v>43862</c:v>
                </c:pt>
                <c:pt idx="3">
                  <c:v>43876</c:v>
                </c:pt>
                <c:pt idx="4">
                  <c:v>43891</c:v>
                </c:pt>
                <c:pt idx="5">
                  <c:v>43905</c:v>
                </c:pt>
                <c:pt idx="6">
                  <c:v>43922</c:v>
                </c:pt>
                <c:pt idx="7">
                  <c:v>43936</c:v>
                </c:pt>
                <c:pt idx="8">
                  <c:v>43952</c:v>
                </c:pt>
                <c:pt idx="9">
                  <c:v>43966</c:v>
                </c:pt>
                <c:pt idx="10">
                  <c:v>43983</c:v>
                </c:pt>
                <c:pt idx="11">
                  <c:v>43997</c:v>
                </c:pt>
                <c:pt idx="12">
                  <c:v>44013</c:v>
                </c:pt>
                <c:pt idx="13">
                  <c:v>44027</c:v>
                </c:pt>
                <c:pt idx="14">
                  <c:v>44044</c:v>
                </c:pt>
                <c:pt idx="15">
                  <c:v>44058</c:v>
                </c:pt>
                <c:pt idx="16">
                  <c:v>44075</c:v>
                </c:pt>
                <c:pt idx="17">
                  <c:v>44089</c:v>
                </c:pt>
                <c:pt idx="18">
                  <c:v>44105</c:v>
                </c:pt>
                <c:pt idx="19">
                  <c:v>44119</c:v>
                </c:pt>
              </c:numCache>
            </c:numRef>
          </c:cat>
          <c:val>
            <c:numRef>
              <c:f>'2020-mit gebundene Mittel'!$D$5:$D$24</c:f>
              <c:numCache>
                <c:formatCode>_-* #,##0.00\ [$€-407]_-;\-* #,##0.00\ [$€-407]_-;_-* "-"??\ [$€-407]_-;_-@_-</c:formatCode>
                <c:ptCount val="20"/>
                <c:pt idx="0">
                  <c:v>9224600</c:v>
                </c:pt>
                <c:pt idx="1">
                  <c:v>9224600</c:v>
                </c:pt>
                <c:pt idx="2">
                  <c:v>9224600</c:v>
                </c:pt>
                <c:pt idx="3">
                  <c:v>9224600</c:v>
                </c:pt>
                <c:pt idx="4">
                  <c:v>9224600</c:v>
                </c:pt>
                <c:pt idx="5">
                  <c:v>9224600</c:v>
                </c:pt>
                <c:pt idx="6">
                  <c:v>9224600</c:v>
                </c:pt>
                <c:pt idx="7">
                  <c:v>9224600</c:v>
                </c:pt>
                <c:pt idx="8">
                  <c:v>9224600</c:v>
                </c:pt>
                <c:pt idx="9">
                  <c:v>9224600</c:v>
                </c:pt>
                <c:pt idx="10">
                  <c:v>9224600</c:v>
                </c:pt>
                <c:pt idx="11">
                  <c:v>9224600</c:v>
                </c:pt>
                <c:pt idx="12">
                  <c:v>9224600</c:v>
                </c:pt>
                <c:pt idx="13">
                  <c:v>9224600</c:v>
                </c:pt>
                <c:pt idx="14">
                  <c:v>9224600</c:v>
                </c:pt>
                <c:pt idx="15">
                  <c:v>9224600</c:v>
                </c:pt>
                <c:pt idx="16">
                  <c:v>9224600</c:v>
                </c:pt>
                <c:pt idx="17">
                  <c:v>9224600</c:v>
                </c:pt>
                <c:pt idx="18">
                  <c:v>9224600</c:v>
                </c:pt>
                <c:pt idx="19">
                  <c:v>9224600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4E3-4DF5-B6C0-0262D8238A3F}"/>
            </c:ext>
          </c:extLst>
        </c:ser>
        <c:ser>
          <c:idx val="2"/>
          <c:order val="2"/>
          <c:tx>
            <c:strRef>
              <c:f>'2020-mit gebundene Mittel'!$E$3:$E$4</c:f>
              <c:strCache>
                <c:ptCount val="2"/>
                <c:pt idx="0">
                  <c:v>Rückstellungen zum 31.12.2019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E3-4DF5-B6C0-0262D8238A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E3-4DF5-B6C0-0262D8238A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E3-4DF5-B6C0-0262D8238A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4E3-4DF5-B6C0-0262D8238A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4E3-4DF5-B6C0-0262D8238A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4E3-4DF5-B6C0-0262D8238A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4E3-4DF5-B6C0-0262D8238A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4E3-4DF5-B6C0-0262D8238A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4E3-4DF5-B6C0-0262D8238A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4E3-4DF5-B6C0-0262D8238A3F}"/>
                </c:ext>
              </c:extLst>
            </c:dLbl>
            <c:dLbl>
              <c:idx val="10"/>
              <c:layout>
                <c:manualLayout>
                  <c:x val="0.11403511044629443"/>
                  <c:y val="6.2218775431387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4E3-4DF5-B6C0-0262D8238A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4E3-4DF5-B6C0-0262D8238A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4E3-4DF5-B6C0-0262D8238A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4E3-4DF5-B6C0-0262D8238A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4E3-4DF5-B6C0-0262D8238A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4E3-4DF5-B6C0-0262D8238A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4E3-4DF5-B6C0-0262D8238A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4E3-4DF5-B6C0-0262D8238A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4E3-4DF5-B6C0-0262D8238A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4E3-4DF5-B6C0-0262D8238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'2020-mit gebundene Mittel'!$B$5:$B$24</c:f>
              <c:numCache>
                <c:formatCode>m/d/yyyy</c:formatCode>
                <c:ptCount val="20"/>
                <c:pt idx="0">
                  <c:v>43830</c:v>
                </c:pt>
                <c:pt idx="1">
                  <c:v>43845</c:v>
                </c:pt>
                <c:pt idx="2">
                  <c:v>43862</c:v>
                </c:pt>
                <c:pt idx="3">
                  <c:v>43876</c:v>
                </c:pt>
                <c:pt idx="4">
                  <c:v>43891</c:v>
                </c:pt>
                <c:pt idx="5">
                  <c:v>43905</c:v>
                </c:pt>
                <c:pt idx="6">
                  <c:v>43922</c:v>
                </c:pt>
                <c:pt idx="7">
                  <c:v>43936</c:v>
                </c:pt>
                <c:pt idx="8">
                  <c:v>43952</c:v>
                </c:pt>
                <c:pt idx="9">
                  <c:v>43966</c:v>
                </c:pt>
                <c:pt idx="10">
                  <c:v>43983</c:v>
                </c:pt>
                <c:pt idx="11">
                  <c:v>43997</c:v>
                </c:pt>
                <c:pt idx="12">
                  <c:v>44013</c:v>
                </c:pt>
                <c:pt idx="13">
                  <c:v>44027</c:v>
                </c:pt>
                <c:pt idx="14">
                  <c:v>44044</c:v>
                </c:pt>
                <c:pt idx="15">
                  <c:v>44058</c:v>
                </c:pt>
                <c:pt idx="16">
                  <c:v>44075</c:v>
                </c:pt>
                <c:pt idx="17">
                  <c:v>44089</c:v>
                </c:pt>
                <c:pt idx="18">
                  <c:v>44105</c:v>
                </c:pt>
                <c:pt idx="19">
                  <c:v>44119</c:v>
                </c:pt>
              </c:numCache>
            </c:numRef>
          </c:cat>
          <c:val>
            <c:numRef>
              <c:f>'2020-mit gebundene Mittel'!$E$5:$E$24</c:f>
              <c:numCache>
                <c:formatCode>_-* #,##0.00\ [$€-407]_-;\-* #,##0.00\ [$€-407]_-;_-* "-"??\ [$€-407]_-;_-@_-</c:formatCode>
                <c:ptCount val="20"/>
                <c:pt idx="0">
                  <c:v>2525404.5299999998</c:v>
                </c:pt>
                <c:pt idx="1">
                  <c:v>2525404.5299999998</c:v>
                </c:pt>
                <c:pt idx="2">
                  <c:v>2525404.5300000003</c:v>
                </c:pt>
                <c:pt idx="3">
                  <c:v>2525404.5300000003</c:v>
                </c:pt>
                <c:pt idx="4">
                  <c:v>2525404.5300000003</c:v>
                </c:pt>
                <c:pt idx="5">
                  <c:v>2525404.5300000003</c:v>
                </c:pt>
                <c:pt idx="6">
                  <c:v>2525404.5300000003</c:v>
                </c:pt>
                <c:pt idx="7">
                  <c:v>2525404.5300000003</c:v>
                </c:pt>
                <c:pt idx="8">
                  <c:v>2525404.5300000003</c:v>
                </c:pt>
                <c:pt idx="9">
                  <c:v>2525404.5300000003</c:v>
                </c:pt>
                <c:pt idx="10">
                  <c:v>2525404.5300000003</c:v>
                </c:pt>
                <c:pt idx="11">
                  <c:v>2525404.5300000003</c:v>
                </c:pt>
                <c:pt idx="12">
                  <c:v>2525404.5300000003</c:v>
                </c:pt>
                <c:pt idx="13">
                  <c:v>2525404.5300000003</c:v>
                </c:pt>
                <c:pt idx="14">
                  <c:v>2525404.5300000003</c:v>
                </c:pt>
                <c:pt idx="15">
                  <c:v>2525404.5300000003</c:v>
                </c:pt>
                <c:pt idx="16">
                  <c:v>2525404.5300000003</c:v>
                </c:pt>
                <c:pt idx="17">
                  <c:v>2525404.5300000003</c:v>
                </c:pt>
                <c:pt idx="18">
                  <c:v>2525404.5300000003</c:v>
                </c:pt>
                <c:pt idx="19">
                  <c:v>2525404.5300000003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94E3-4DF5-B6C0-0262D8238A3F}"/>
            </c:ext>
          </c:extLst>
        </c:ser>
        <c:ser>
          <c:idx val="3"/>
          <c:order val="3"/>
          <c:tx>
            <c:strRef>
              <c:f>'2020-mit gebundene Mittel'!$F$3:$F$4</c:f>
              <c:strCache>
                <c:ptCount val="2"/>
                <c:pt idx="0">
                  <c:v>Saldo aus Investitionstätigkeit 2020 lt. HH-Plan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4E3-4DF5-B6C0-0262D8238A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4E3-4DF5-B6C0-0262D8238A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4E3-4DF5-B6C0-0262D8238A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4E3-4DF5-B6C0-0262D8238A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4E3-4DF5-B6C0-0262D8238A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4E3-4DF5-B6C0-0262D8238A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4E3-4DF5-B6C0-0262D8238A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4E3-4DF5-B6C0-0262D8238A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4E3-4DF5-B6C0-0262D8238A3F}"/>
                </c:ext>
              </c:extLst>
            </c:dLbl>
            <c:dLbl>
              <c:idx val="9"/>
              <c:layout>
                <c:manualLayout>
                  <c:x val="0.16673986834511975"/>
                  <c:y val="-1.9323050349479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4E3-4DF5-B6C0-0262D8238A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4E3-4DF5-B6C0-0262D8238A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4E3-4DF5-B6C0-0262D8238A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4E3-4DF5-B6C0-0262D8238A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4E3-4DF5-B6C0-0262D8238A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4E3-4DF5-B6C0-0262D8238A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4E3-4DF5-B6C0-0262D8238A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4E3-4DF5-B6C0-0262D8238A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4E3-4DF5-B6C0-0262D8238A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4E3-4DF5-B6C0-0262D8238A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4E3-4DF5-B6C0-0262D8238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'2020-mit gebundene Mittel'!$B$5:$B$24</c:f>
              <c:numCache>
                <c:formatCode>m/d/yyyy</c:formatCode>
                <c:ptCount val="20"/>
                <c:pt idx="0">
                  <c:v>43830</c:v>
                </c:pt>
                <c:pt idx="1">
                  <c:v>43845</c:v>
                </c:pt>
                <c:pt idx="2">
                  <c:v>43862</c:v>
                </c:pt>
                <c:pt idx="3">
                  <c:v>43876</c:v>
                </c:pt>
                <c:pt idx="4">
                  <c:v>43891</c:v>
                </c:pt>
                <c:pt idx="5">
                  <c:v>43905</c:v>
                </c:pt>
                <c:pt idx="6">
                  <c:v>43922</c:v>
                </c:pt>
                <c:pt idx="7">
                  <c:v>43936</c:v>
                </c:pt>
                <c:pt idx="8">
                  <c:v>43952</c:v>
                </c:pt>
                <c:pt idx="9">
                  <c:v>43966</c:v>
                </c:pt>
                <c:pt idx="10">
                  <c:v>43983</c:v>
                </c:pt>
                <c:pt idx="11">
                  <c:v>43997</c:v>
                </c:pt>
                <c:pt idx="12">
                  <c:v>44013</c:v>
                </c:pt>
                <c:pt idx="13">
                  <c:v>44027</c:v>
                </c:pt>
                <c:pt idx="14">
                  <c:v>44044</c:v>
                </c:pt>
                <c:pt idx="15">
                  <c:v>44058</c:v>
                </c:pt>
                <c:pt idx="16">
                  <c:v>44075</c:v>
                </c:pt>
                <c:pt idx="17">
                  <c:v>44089</c:v>
                </c:pt>
                <c:pt idx="18">
                  <c:v>44105</c:v>
                </c:pt>
                <c:pt idx="19">
                  <c:v>44119</c:v>
                </c:pt>
              </c:numCache>
            </c:numRef>
          </c:cat>
          <c:val>
            <c:numRef>
              <c:f>'2020-mit gebundene Mittel'!$F$5:$F$24</c:f>
              <c:numCache>
                <c:formatCode>_-* #,##0.00\ [$€-407]_-;\-* #,##0.00\ [$€-407]_-;_-* "-"??\ [$€-407]_-;_-@_-</c:formatCode>
                <c:ptCount val="20"/>
                <c:pt idx="0">
                  <c:v>5288400</c:v>
                </c:pt>
                <c:pt idx="1">
                  <c:v>5288400</c:v>
                </c:pt>
                <c:pt idx="2">
                  <c:v>5288400</c:v>
                </c:pt>
                <c:pt idx="3">
                  <c:v>5288400</c:v>
                </c:pt>
                <c:pt idx="4">
                  <c:v>5288400</c:v>
                </c:pt>
                <c:pt idx="5">
                  <c:v>5288400</c:v>
                </c:pt>
                <c:pt idx="6">
                  <c:v>5288400</c:v>
                </c:pt>
                <c:pt idx="7">
                  <c:v>5288400</c:v>
                </c:pt>
                <c:pt idx="8">
                  <c:v>5288400</c:v>
                </c:pt>
                <c:pt idx="9">
                  <c:v>5288400</c:v>
                </c:pt>
                <c:pt idx="10">
                  <c:v>5288400</c:v>
                </c:pt>
                <c:pt idx="11">
                  <c:v>5288400</c:v>
                </c:pt>
                <c:pt idx="12">
                  <c:v>5288400</c:v>
                </c:pt>
                <c:pt idx="13">
                  <c:v>5288400</c:v>
                </c:pt>
                <c:pt idx="14">
                  <c:v>5288400</c:v>
                </c:pt>
                <c:pt idx="15">
                  <c:v>5288400</c:v>
                </c:pt>
                <c:pt idx="16">
                  <c:v>5288400</c:v>
                </c:pt>
                <c:pt idx="17">
                  <c:v>5288400</c:v>
                </c:pt>
                <c:pt idx="18">
                  <c:v>5288400</c:v>
                </c:pt>
                <c:pt idx="19">
                  <c:v>5288400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94E3-4DF5-B6C0-0262D8238A3F}"/>
            </c:ext>
          </c:extLst>
        </c:ser>
        <c:ser>
          <c:idx val="4"/>
          <c:order val="4"/>
          <c:tx>
            <c:strRef>
              <c:f>'2020-mit gebundene Mittel'!$G$3:$G$4</c:f>
              <c:strCache>
                <c:ptCount val="2"/>
                <c:pt idx="0">
                  <c:v>Pensions- und Beihilferückstellung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noFill/>
              <a:round/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4E3-4DF5-B6C0-0262D8238A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4E3-4DF5-B6C0-0262D8238A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4E3-4DF5-B6C0-0262D8238A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4E3-4DF5-B6C0-0262D8238A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4E3-4DF5-B6C0-0262D8238A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4E3-4DF5-B6C0-0262D8238A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4E3-4DF5-B6C0-0262D8238A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4E3-4DF5-B6C0-0262D8238A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4E3-4DF5-B6C0-0262D8238A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4E3-4DF5-B6C0-0262D8238A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4E3-4DF5-B6C0-0262D8238A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4E3-4DF5-B6C0-0262D8238A3F}"/>
                </c:ext>
              </c:extLst>
            </c:dLbl>
            <c:dLbl>
              <c:idx val="12"/>
              <c:layout>
                <c:manualLayout>
                  <c:x val="2.7181685063962468E-2"/>
                  <c:y val="1.98412667414593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4E3-4DF5-B6C0-0262D8238A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4E3-4DF5-B6C0-0262D8238A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4E3-4DF5-B6C0-0262D8238A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4E3-4DF5-B6C0-0262D8238A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4E3-4DF5-B6C0-0262D8238A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94E3-4DF5-B6C0-0262D8238A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94E3-4DF5-B6C0-0262D8238A3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94E3-4DF5-B6C0-0262D8238A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'2020-mit gebundene Mittel'!$B$5:$B$24</c:f>
              <c:numCache>
                <c:formatCode>m/d/yyyy</c:formatCode>
                <c:ptCount val="20"/>
                <c:pt idx="0">
                  <c:v>43830</c:v>
                </c:pt>
                <c:pt idx="1">
                  <c:v>43845</c:v>
                </c:pt>
                <c:pt idx="2">
                  <c:v>43862</c:v>
                </c:pt>
                <c:pt idx="3">
                  <c:v>43876</c:v>
                </c:pt>
                <c:pt idx="4">
                  <c:v>43891</c:v>
                </c:pt>
                <c:pt idx="5">
                  <c:v>43905</c:v>
                </c:pt>
                <c:pt idx="6">
                  <c:v>43922</c:v>
                </c:pt>
                <c:pt idx="7">
                  <c:v>43936</c:v>
                </c:pt>
                <c:pt idx="8">
                  <c:v>43952</c:v>
                </c:pt>
                <c:pt idx="9">
                  <c:v>43966</c:v>
                </c:pt>
                <c:pt idx="10">
                  <c:v>43983</c:v>
                </c:pt>
                <c:pt idx="11">
                  <c:v>43997</c:v>
                </c:pt>
                <c:pt idx="12">
                  <c:v>44013</c:v>
                </c:pt>
                <c:pt idx="13">
                  <c:v>44027</c:v>
                </c:pt>
                <c:pt idx="14">
                  <c:v>44044</c:v>
                </c:pt>
                <c:pt idx="15">
                  <c:v>44058</c:v>
                </c:pt>
                <c:pt idx="16">
                  <c:v>44075</c:v>
                </c:pt>
                <c:pt idx="17">
                  <c:v>44089</c:v>
                </c:pt>
                <c:pt idx="18">
                  <c:v>44105</c:v>
                </c:pt>
                <c:pt idx="19">
                  <c:v>44119</c:v>
                </c:pt>
              </c:numCache>
            </c:numRef>
          </c:cat>
          <c:val>
            <c:numRef>
              <c:f>'2020-mit gebundene Mittel'!$G$5:$G$24</c:f>
              <c:numCache>
                <c:formatCode>_-* #,##0.00\ [$€-407]_-;\-* #,##0.00\ [$€-407]_-;_-* "-"??\ [$€-407]_-;_-@_-</c:formatCode>
                <c:ptCount val="20"/>
                <c:pt idx="0">
                  <c:v>7423963.5599999996</c:v>
                </c:pt>
                <c:pt idx="1">
                  <c:v>7423963.5599999996</c:v>
                </c:pt>
                <c:pt idx="2">
                  <c:v>7423963.5599999996</c:v>
                </c:pt>
                <c:pt idx="3">
                  <c:v>7423963.5599999996</c:v>
                </c:pt>
                <c:pt idx="4">
                  <c:v>7423963.5599999996</c:v>
                </c:pt>
                <c:pt idx="5">
                  <c:v>7423963.5599999996</c:v>
                </c:pt>
                <c:pt idx="6">
                  <c:v>7423963.5599999996</c:v>
                </c:pt>
                <c:pt idx="7">
                  <c:v>7423963.5599999996</c:v>
                </c:pt>
                <c:pt idx="8">
                  <c:v>7423963.5599999996</c:v>
                </c:pt>
                <c:pt idx="9">
                  <c:v>7423963.5599999996</c:v>
                </c:pt>
                <c:pt idx="10">
                  <c:v>7423963.5599999996</c:v>
                </c:pt>
                <c:pt idx="11">
                  <c:v>7423963.5599999996</c:v>
                </c:pt>
                <c:pt idx="12">
                  <c:v>7423963.5599999996</c:v>
                </c:pt>
                <c:pt idx="13">
                  <c:v>7423963.5599999996</c:v>
                </c:pt>
                <c:pt idx="14">
                  <c:v>7423963.5599999996</c:v>
                </c:pt>
                <c:pt idx="15">
                  <c:v>7423963.5599999996</c:v>
                </c:pt>
                <c:pt idx="16">
                  <c:v>7423963.5599999996</c:v>
                </c:pt>
                <c:pt idx="17">
                  <c:v>7423963.5599999996</c:v>
                </c:pt>
                <c:pt idx="18">
                  <c:v>7423963.5599999996</c:v>
                </c:pt>
                <c:pt idx="19">
                  <c:v>7423963.5599999996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94E3-4DF5-B6C0-0262D8238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3005112"/>
        <c:axId val="703007080"/>
      </c:areaChart>
      <c:lineChart>
        <c:grouping val="standard"/>
        <c:varyColors val="0"/>
        <c:ser>
          <c:idx val="0"/>
          <c:order val="0"/>
          <c:tx>
            <c:strRef>
              <c:f>'2020-mit gebundene Mittel'!$C$3:$C$4</c:f>
              <c:strCache>
                <c:ptCount val="2"/>
                <c:pt idx="0">
                  <c:v>Liquide Mittel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'2020-mit gebundene Mittel'!$B$5:$B$24</c:f>
              <c:numCache>
                <c:formatCode>m/d/yyyy</c:formatCode>
                <c:ptCount val="20"/>
                <c:pt idx="0">
                  <c:v>43830</c:v>
                </c:pt>
                <c:pt idx="1">
                  <c:v>43845</c:v>
                </c:pt>
                <c:pt idx="2">
                  <c:v>43862</c:v>
                </c:pt>
                <c:pt idx="3">
                  <c:v>43876</c:v>
                </c:pt>
                <c:pt idx="4">
                  <c:v>43891</c:v>
                </c:pt>
                <c:pt idx="5">
                  <c:v>43905</c:v>
                </c:pt>
                <c:pt idx="6">
                  <c:v>43922</c:v>
                </c:pt>
                <c:pt idx="7">
                  <c:v>43936</c:v>
                </c:pt>
                <c:pt idx="8">
                  <c:v>43952</c:v>
                </c:pt>
                <c:pt idx="9">
                  <c:v>43966</c:v>
                </c:pt>
                <c:pt idx="10">
                  <c:v>43983</c:v>
                </c:pt>
                <c:pt idx="11">
                  <c:v>43997</c:v>
                </c:pt>
                <c:pt idx="12">
                  <c:v>44013</c:v>
                </c:pt>
                <c:pt idx="13">
                  <c:v>44027</c:v>
                </c:pt>
                <c:pt idx="14">
                  <c:v>44044</c:v>
                </c:pt>
                <c:pt idx="15">
                  <c:v>44058</c:v>
                </c:pt>
                <c:pt idx="16">
                  <c:v>44075</c:v>
                </c:pt>
                <c:pt idx="17">
                  <c:v>44089</c:v>
                </c:pt>
                <c:pt idx="18">
                  <c:v>44105</c:v>
                </c:pt>
                <c:pt idx="19">
                  <c:v>44119</c:v>
                </c:pt>
              </c:numCache>
            </c:numRef>
          </c:cat>
          <c:val>
            <c:numRef>
              <c:f>'2020-mit gebundene Mittel'!$C$5:$C$24</c:f>
              <c:numCache>
                <c:formatCode>_-* #,##0.00\ [$€-407]_-;\-* #,##0.00\ [$€-407]_-;_-* "-"??\ [$€-407]_-;_-@_-</c:formatCode>
                <c:ptCount val="20"/>
                <c:pt idx="0">
                  <c:v>14583149.879999999</c:v>
                </c:pt>
                <c:pt idx="1">
                  <c:v>13787761.52</c:v>
                </c:pt>
                <c:pt idx="2">
                  <c:v>13528145.109999999</c:v>
                </c:pt>
                <c:pt idx="3">
                  <c:v>12850233.389999999</c:v>
                </c:pt>
                <c:pt idx="4">
                  <c:v>13745782.889999999</c:v>
                </c:pt>
                <c:pt idx="5">
                  <c:v>12588631.16</c:v>
                </c:pt>
                <c:pt idx="6">
                  <c:v>12747049.810000001</c:v>
                </c:pt>
                <c:pt idx="7">
                  <c:v>11001302.689999999</c:v>
                </c:pt>
                <c:pt idx="8">
                  <c:v>11843266.18</c:v>
                </c:pt>
                <c:pt idx="9">
                  <c:v>11039305.029999999</c:v>
                </c:pt>
                <c:pt idx="10">
                  <c:v>11515364.41</c:v>
                </c:pt>
                <c:pt idx="11">
                  <c:v>11078542.75</c:v>
                </c:pt>
                <c:pt idx="12">
                  <c:v>11607760.51</c:v>
                </c:pt>
                <c:pt idx="13">
                  <c:v>10813388.210000001</c:v>
                </c:pt>
                <c:pt idx="14">
                  <c:v>11921337.139999999</c:v>
                </c:pt>
                <c:pt idx="15">
                  <c:v>10860607.880000001</c:v>
                </c:pt>
                <c:pt idx="16">
                  <c:v>11598598.970000001</c:v>
                </c:pt>
                <c:pt idx="17">
                  <c:v>10392982.689999999</c:v>
                </c:pt>
                <c:pt idx="18">
                  <c:v>9874852.6799999997</c:v>
                </c:pt>
                <c:pt idx="19">
                  <c:v>8352612.0499999998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94E3-4DF5-B6C0-0262D8238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3005112"/>
        <c:axId val="703007080"/>
      </c:lineChart>
      <c:dateAx>
        <c:axId val="703005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03007080"/>
        <c:crosses val="autoZero"/>
        <c:auto val="1"/>
        <c:lblOffset val="100"/>
        <c:baseTimeUnit val="days"/>
      </c:dateAx>
      <c:valAx>
        <c:axId val="70300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[$€-407]_-;\-* #,##0.00\ [$€-407]_-;_-* &quot;-&quot;??\ [$€-407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70300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0.6445</cdr:x>
      <cdr:y>0.9095</cdr:y>
    </cdr:from>
    <cdr:to>
      <cdr:x>0.717</cdr:x>
      <cdr:y>0.95675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93308" y="5145815"/>
          <a:ext cx="662940" cy="2673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0.91525</cdr:x>
      <cdr:y>0.95124</cdr:y>
    </cdr:from>
    <cdr:to>
      <cdr:x>1</cdr:x>
      <cdr:y>0.99999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77764" y="5381954"/>
          <a:ext cx="775761" cy="275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strike="noStrike">
              <a:solidFill>
                <a:srgbClr val="000000"/>
              </a:solidFill>
              <a:latin typeface="Arial"/>
              <a:cs typeface="Arial"/>
            </a:rPr>
            <a:t>Ansatz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0.97711</cdr:x>
      <cdr:y>0.80135</cdr:y>
    </cdr:from>
    <cdr:to>
      <cdr:x>0.99872</cdr:x>
      <cdr:y>0.98148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8533296" y="4944584"/>
          <a:ext cx="1019175" cy="1978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de-DE" sz="1000" b="1" i="0" strike="noStrike">
              <a:solidFill>
                <a:srgbClr val="000000"/>
              </a:solidFill>
              <a:latin typeface="Arial"/>
              <a:cs typeface="Arial"/>
            </a:rPr>
            <a:t>Ansatz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0.16037</cdr:x>
      <cdr:y>0.64516</cdr:y>
    </cdr:from>
    <cdr:to>
      <cdr:x>0.47353</cdr:x>
      <cdr:y>0.69228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265364" y="2880320"/>
          <a:ext cx="2470864" cy="210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 dirty="0">
              <a:latin typeface="Arial" panose="020B0604020202020204" pitchFamily="34" charset="0"/>
              <a:cs typeface="Arial" panose="020B0604020202020204" pitchFamily="34" charset="0"/>
            </a:rPr>
            <a:t>gebundene HH-Reste aus 2019</a:t>
          </a:r>
        </a:p>
      </cdr:txBody>
    </cdr:sp>
  </cdr:relSizeAnchor>
  <cdr:relSizeAnchor xmlns:cdr="http://schemas.openxmlformats.org/drawingml/2006/chartDrawing">
    <cdr:from>
      <cdr:x>0.16037</cdr:x>
      <cdr:y>0.53226</cdr:y>
    </cdr:from>
    <cdr:to>
      <cdr:x>0.43669</cdr:x>
      <cdr:y>0.58811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265364" y="2376264"/>
          <a:ext cx="2180193" cy="24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 dirty="0">
              <a:latin typeface="Arial" panose="020B0604020202020204" pitchFamily="34" charset="0"/>
              <a:cs typeface="Arial" panose="020B0604020202020204" pitchFamily="34" charset="0"/>
            </a:rPr>
            <a:t>Rückstellungen zum</a:t>
          </a:r>
          <a:r>
            <a:rPr lang="de-DE" sz="800" baseline="0" dirty="0">
              <a:latin typeface="Arial" panose="020B0604020202020204" pitchFamily="34" charset="0"/>
              <a:cs typeface="Arial" panose="020B0604020202020204" pitchFamily="34" charset="0"/>
            </a:rPr>
            <a:t> 31.12.2019</a:t>
          </a:r>
          <a:endParaRPr lang="de-DE" sz="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0.14773</cdr:x>
      <cdr:y>0.39706</cdr:y>
    </cdr:from>
    <cdr:to>
      <cdr:x>0.55826</cdr:x>
      <cdr:y>0.4913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893627" y="1755120"/>
          <a:ext cx="2483300" cy="41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>
              <a:latin typeface="Arial" panose="020B0604020202020204" pitchFamily="34" charset="0"/>
              <a:cs typeface="Arial" panose="020B0604020202020204" pitchFamily="34" charset="0"/>
            </a:rPr>
            <a:t>Saldo aus Investitionstätigkeit 2020 lt. HH-Plan</a:t>
          </a:r>
        </a:p>
      </cdr:txBody>
    </cdr:sp>
  </cdr:relSizeAnchor>
  <cdr:relSizeAnchor xmlns:cdr="http://schemas.openxmlformats.org/drawingml/2006/chartDrawing">
    <cdr:from>
      <cdr:x>0.15021</cdr:x>
      <cdr:y>0.29613</cdr:y>
    </cdr:from>
    <cdr:to>
      <cdr:x>0.52897</cdr:x>
      <cdr:y>0.37649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333502" y="1895477"/>
          <a:ext cx="336232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>
              <a:latin typeface="Arial" panose="020B0604020202020204" pitchFamily="34" charset="0"/>
              <a:cs typeface="Arial" panose="020B0604020202020204" pitchFamily="34" charset="0"/>
            </a:rPr>
            <a:t>Pensions- und Beihilferückstellung</a:t>
          </a:r>
          <a:r>
            <a:rPr lang="de-DE" sz="800" baseline="0">
              <a:latin typeface="Arial" panose="020B0604020202020204" pitchFamily="34" charset="0"/>
              <a:cs typeface="Arial" panose="020B0604020202020204" pitchFamily="34" charset="0"/>
            </a:rPr>
            <a:t> zum 31.12.2019</a:t>
          </a:r>
          <a:endParaRPr lang="de-DE" sz="8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5" rIns="95529" bIns="47765" numCol="1" anchor="t" anchorCtr="0" compatLnSpc="1">
            <a:prstTxWarp prst="textNoShape">
              <a:avLst/>
            </a:prstTxWarp>
          </a:bodyPr>
          <a:lstStyle>
            <a:lvl1pPr defTabSz="954002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5" rIns="95529" bIns="47765" numCol="1" anchor="t" anchorCtr="0" compatLnSpc="1">
            <a:prstTxWarp prst="textNoShape">
              <a:avLst/>
            </a:prstTxWarp>
          </a:bodyPr>
          <a:lstStyle>
            <a:lvl1pPr algn="r" defTabSz="954002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80056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5" rIns="95529" bIns="47765" numCol="1" anchor="b" anchorCtr="0" compatLnSpc="1">
            <a:prstTxWarp prst="textNoShape">
              <a:avLst/>
            </a:prstTxWarp>
          </a:bodyPr>
          <a:lstStyle>
            <a:lvl1pPr defTabSz="954002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056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5" rIns="95529" bIns="47765" numCol="1" anchor="b" anchorCtr="0" compatLnSpc="1">
            <a:prstTxWarp prst="textNoShape">
              <a:avLst/>
            </a:prstTxWarp>
          </a:bodyPr>
          <a:lstStyle>
            <a:lvl1pPr algn="r" defTabSz="954002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BE7FBB2-B532-4AA0-8F60-DC3BF09ABC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0" tIns="46130" rIns="92260" bIns="46130" numCol="1" anchor="t" anchorCtr="0" compatLnSpc="1">
            <a:prstTxWarp prst="textNoShape">
              <a:avLst/>
            </a:prstTxWarp>
          </a:bodyPr>
          <a:lstStyle>
            <a:lvl1pPr defTabSz="92184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0" tIns="46130" rIns="92260" bIns="46130" numCol="1" anchor="t" anchorCtr="0" compatLnSpc="1">
            <a:prstTxWarp prst="textNoShape">
              <a:avLst/>
            </a:prstTxWarp>
          </a:bodyPr>
          <a:lstStyle>
            <a:lvl1pPr algn="r" defTabSz="92184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90819"/>
            <a:ext cx="5438775" cy="44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0" tIns="46130" rIns="92260" bIns="46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478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0" tIns="46130" rIns="92260" bIns="46130" numCol="1" anchor="b" anchorCtr="0" compatLnSpc="1">
            <a:prstTxWarp prst="textNoShape">
              <a:avLst/>
            </a:prstTxWarp>
          </a:bodyPr>
          <a:lstStyle>
            <a:lvl1pPr defTabSz="92184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78"/>
            <a:ext cx="2946400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0" tIns="46130" rIns="92260" bIns="46130" numCol="1" anchor="b" anchorCtr="0" compatLnSpc="1">
            <a:prstTxWarp prst="textNoShape">
              <a:avLst/>
            </a:prstTxWarp>
          </a:bodyPr>
          <a:lstStyle>
            <a:lvl1pPr algn="r" defTabSz="92184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CC142DF-6354-485E-9888-E77D8C2697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AEEB1B6B-FC96-4E87-A805-F0F1E4AF6C0D}" type="slidenum">
              <a:rPr lang="de-DE" smtClean="0">
                <a:latin typeface="Times New Roman" charset="0"/>
              </a:rPr>
              <a:pPr defTabSz="920750"/>
              <a:t>16</a:t>
            </a:fld>
            <a:endParaRPr lang="de-DE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FB2F6D03-D038-455B-B281-D1E6D2EBC2BB}" type="slidenum">
              <a:rPr lang="de-DE" smtClean="0">
                <a:latin typeface="Times New Roman" charset="0"/>
              </a:rPr>
              <a:pPr defTabSz="920750"/>
              <a:t>23</a:t>
            </a:fld>
            <a:endParaRPr lang="de-DE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F198-716A-46E1-9212-AE08995D1673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0CDC-BA2F-4E43-9F63-01A5F5A53F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256D0-A4E3-4AFE-86D5-3B8444446776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D13A-D2BC-4897-8DA6-D86769EB3D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666B-0DFF-4CF6-A077-D9D36BE3B13D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59A6C-EBAC-41CD-8C36-B7D9734931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F94C-BE7C-4E0D-A703-2FDCE179C8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1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0771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A977-F2FB-4A1F-9979-598CA632CEE8}" type="datetimeFigureOut">
              <a:rPr lang="de-DE" smtClean="0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3FE7-477C-47B6-A1E5-7AF440F97B1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825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01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4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4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2C8D-77DD-4A76-A90E-402A3DD0A1B8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B3BC0-DACB-439C-A398-3736B5A3C8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85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A977-F2FB-4A1F-9979-598CA632CEE8}" type="datetimeFigureOut">
              <a:rPr lang="de-DE" smtClean="0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3FE7-477C-47B6-A1E5-7AF440F97B1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559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40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3" name="Grafik 2" descr="Stadt Velen V1.3 genehmig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332656"/>
            <a:ext cx="1378582" cy="1340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A301-FD25-4764-AED4-6917D1A27E43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CF22-A03E-49DE-ADD4-629CF71A0D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3E3F-981E-4619-ACDE-ACED0283C891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07C3-4FD9-432F-A06A-45BEE101C9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5375-1073-4917-BC6C-9C398A9C20C6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B245-4A31-4F4D-B1AF-846042B3C9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1CF26-D724-41A2-BA37-67C99B2F2274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6ADD-072A-4B6A-A842-BC8F1F7851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671A-CAEE-429B-B08C-8A19238E5F30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62F77-295D-4183-8C67-FF3C28E51F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BDD7-A6D1-4630-BCDD-799428AC4A78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355D6-27BE-4F73-B015-17A279D75F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E95A-32F4-48B0-BDAA-F006FA8FFE2C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6DF82-C669-4A27-BA18-4642D4ADAF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46A977-F2FB-4A1F-9979-598CA632CEE8}" type="datetimeFigureOut">
              <a:rPr lang="de-DE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33E3FE7-477C-47B6-A1E5-7AF440F97B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746A977-F2FB-4A1F-9979-598CA632CEE8}" type="datetimeFigureOut">
              <a:rPr lang="de-DE" smtClean="0"/>
              <a:pPr>
                <a:defRPr/>
              </a:pPr>
              <a:t>09.11.2020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3E3FE7-477C-47B6-A1E5-7AF440F97B1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Grafik 7" descr="logo_velen_fa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76256" y="188640"/>
            <a:ext cx="162906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7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4968552" cy="803176"/>
          </a:xfrm>
        </p:spPr>
        <p:txBody>
          <a:bodyPr>
            <a:norm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Gesamtergebnisplan 2021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67880"/>
            <a:ext cx="8496944" cy="474144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3024336" cy="1356360"/>
          </a:xfrm>
        </p:spPr>
        <p:txBody>
          <a:bodyPr/>
          <a:lstStyle/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2021 - Grundsteuer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376712770"/>
              </p:ext>
            </p:extLst>
          </p:nvPr>
        </p:nvGraphicFramePr>
        <p:xfrm>
          <a:off x="539552" y="1844824"/>
          <a:ext cx="806489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5616624" cy="914400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Aufwendungen – Entwicklung </a:t>
            </a:r>
            <a:b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der Kreisumlage seit 2005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152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6400"/>
            <a:ext cx="8496944" cy="477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5370934" cy="1091208"/>
          </a:xfrm>
        </p:spPr>
        <p:txBody>
          <a:bodyPr>
            <a:normAutofit/>
          </a:bodyPr>
          <a:lstStyle/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Aufwendungen – Entwicklung der Kreisumlage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8227"/>
              </p:ext>
            </p:extLst>
          </p:nvPr>
        </p:nvGraphicFramePr>
        <p:xfrm>
          <a:off x="755575" y="2132855"/>
          <a:ext cx="7920882" cy="4248473"/>
        </p:xfrm>
        <a:graphic>
          <a:graphicData uri="http://schemas.openxmlformats.org/drawingml/2006/table">
            <a:tbl>
              <a:tblPr firstRow="1" firstCol="1" bandRow="1"/>
              <a:tblGrid>
                <a:gridCol w="1047137">
                  <a:extLst>
                    <a:ext uri="{9D8B030D-6E8A-4147-A177-3AD203B41FA5}">
                      <a16:colId xmlns:a16="http://schemas.microsoft.com/office/drawing/2014/main" val="2949463878"/>
                    </a:ext>
                  </a:extLst>
                </a:gridCol>
                <a:gridCol w="1166579">
                  <a:extLst>
                    <a:ext uri="{9D8B030D-6E8A-4147-A177-3AD203B41FA5}">
                      <a16:colId xmlns:a16="http://schemas.microsoft.com/office/drawing/2014/main" val="3896519863"/>
                    </a:ext>
                  </a:extLst>
                </a:gridCol>
                <a:gridCol w="1166579">
                  <a:extLst>
                    <a:ext uri="{9D8B030D-6E8A-4147-A177-3AD203B41FA5}">
                      <a16:colId xmlns:a16="http://schemas.microsoft.com/office/drawing/2014/main" val="3665931142"/>
                    </a:ext>
                  </a:extLst>
                </a:gridCol>
                <a:gridCol w="394248">
                  <a:extLst>
                    <a:ext uri="{9D8B030D-6E8A-4147-A177-3AD203B41FA5}">
                      <a16:colId xmlns:a16="http://schemas.microsoft.com/office/drawing/2014/main" val="1824576568"/>
                    </a:ext>
                  </a:extLst>
                </a:gridCol>
                <a:gridCol w="820826">
                  <a:extLst>
                    <a:ext uri="{9D8B030D-6E8A-4147-A177-3AD203B41FA5}">
                      <a16:colId xmlns:a16="http://schemas.microsoft.com/office/drawing/2014/main" val="112349468"/>
                    </a:ext>
                  </a:extLst>
                </a:gridCol>
                <a:gridCol w="1256385">
                  <a:extLst>
                    <a:ext uri="{9D8B030D-6E8A-4147-A177-3AD203B41FA5}">
                      <a16:colId xmlns:a16="http://schemas.microsoft.com/office/drawing/2014/main" val="777069016"/>
                    </a:ext>
                  </a:extLst>
                </a:gridCol>
                <a:gridCol w="1256385">
                  <a:extLst>
                    <a:ext uri="{9D8B030D-6E8A-4147-A177-3AD203B41FA5}">
                      <a16:colId xmlns:a16="http://schemas.microsoft.com/office/drawing/2014/main" val="193098060"/>
                    </a:ext>
                  </a:extLst>
                </a:gridCol>
                <a:gridCol w="812743">
                  <a:extLst>
                    <a:ext uri="{9D8B030D-6E8A-4147-A177-3AD203B41FA5}">
                      <a16:colId xmlns:a16="http://schemas.microsoft.com/office/drawing/2014/main" val="145311133"/>
                    </a:ext>
                  </a:extLst>
                </a:gridCol>
              </a:tblGrid>
              <a:tr h="476591">
                <a:tc gridSpan="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Entwicklung Umlagegrundlage für Allgemeine Kreisumlage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27190"/>
                  </a:ext>
                </a:extLst>
              </a:tr>
              <a:tr h="453897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Vorschlag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0952"/>
                  </a:ext>
                </a:extLst>
              </a:tr>
              <a:tr h="58098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Satz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Vorschlag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Aufkommen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Aufkommen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+/-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159144"/>
                  </a:ext>
                </a:extLst>
              </a:tr>
              <a:tr h="58098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Hebesatz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Allg.Kreisumlage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Allg.Kreisumlage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000988"/>
                  </a:ext>
                </a:extLst>
              </a:tr>
              <a:tr h="58098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(neu)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301444"/>
                  </a:ext>
                </a:extLst>
              </a:tr>
              <a:tr h="87148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JA-Kommunen insgesamt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542.068.622,51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557.670.582,59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24,0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139.311.635,99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133.840.939,82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-5.470.696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564938"/>
                  </a:ext>
                </a:extLst>
              </a:tr>
              <a:tr h="70354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davon Stadt Velen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16.079.012,48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16.458.039,02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24,0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4.132.306,21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3.949.929,36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-182.377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9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09725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5370934" cy="1091208"/>
          </a:xfrm>
        </p:spPr>
        <p:txBody>
          <a:bodyPr>
            <a:normAutofit/>
          </a:bodyPr>
          <a:lstStyle/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Aufwendungen – Entwicklung der Kreisumlage</a:t>
            </a:r>
            <a:endParaRPr lang="de-DE" sz="2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60147"/>
              </p:ext>
            </p:extLst>
          </p:nvPr>
        </p:nvGraphicFramePr>
        <p:xfrm>
          <a:off x="611559" y="1927919"/>
          <a:ext cx="8136905" cy="4021362"/>
        </p:xfrm>
        <a:graphic>
          <a:graphicData uri="http://schemas.openxmlformats.org/drawingml/2006/table">
            <a:tbl>
              <a:tblPr firstRow="1" firstCol="1" bandRow="1"/>
              <a:tblGrid>
                <a:gridCol w="1114442">
                  <a:extLst>
                    <a:ext uri="{9D8B030D-6E8A-4147-A177-3AD203B41FA5}">
                      <a16:colId xmlns:a16="http://schemas.microsoft.com/office/drawing/2014/main" val="600198681"/>
                    </a:ext>
                  </a:extLst>
                </a:gridCol>
                <a:gridCol w="1241755">
                  <a:extLst>
                    <a:ext uri="{9D8B030D-6E8A-4147-A177-3AD203B41FA5}">
                      <a16:colId xmlns:a16="http://schemas.microsoft.com/office/drawing/2014/main" val="1670671133"/>
                    </a:ext>
                  </a:extLst>
                </a:gridCol>
                <a:gridCol w="1241755">
                  <a:extLst>
                    <a:ext uri="{9D8B030D-6E8A-4147-A177-3AD203B41FA5}">
                      <a16:colId xmlns:a16="http://schemas.microsoft.com/office/drawing/2014/main" val="551137095"/>
                    </a:ext>
                  </a:extLst>
                </a:gridCol>
                <a:gridCol w="419761">
                  <a:extLst>
                    <a:ext uri="{9D8B030D-6E8A-4147-A177-3AD203B41FA5}">
                      <a16:colId xmlns:a16="http://schemas.microsoft.com/office/drawing/2014/main" val="262396295"/>
                    </a:ext>
                  </a:extLst>
                </a:gridCol>
                <a:gridCol w="873656">
                  <a:extLst>
                    <a:ext uri="{9D8B030D-6E8A-4147-A177-3AD203B41FA5}">
                      <a16:colId xmlns:a16="http://schemas.microsoft.com/office/drawing/2014/main" val="2049228904"/>
                    </a:ext>
                  </a:extLst>
                </a:gridCol>
                <a:gridCol w="1144886">
                  <a:extLst>
                    <a:ext uri="{9D8B030D-6E8A-4147-A177-3AD203B41FA5}">
                      <a16:colId xmlns:a16="http://schemas.microsoft.com/office/drawing/2014/main" val="2220576441"/>
                    </a:ext>
                  </a:extLst>
                </a:gridCol>
                <a:gridCol w="1144886">
                  <a:extLst>
                    <a:ext uri="{9D8B030D-6E8A-4147-A177-3AD203B41FA5}">
                      <a16:colId xmlns:a16="http://schemas.microsoft.com/office/drawing/2014/main" val="3422183063"/>
                    </a:ext>
                  </a:extLst>
                </a:gridCol>
                <a:gridCol w="955764">
                  <a:extLst>
                    <a:ext uri="{9D8B030D-6E8A-4147-A177-3AD203B41FA5}">
                      <a16:colId xmlns:a16="http://schemas.microsoft.com/office/drawing/2014/main" val="2075792839"/>
                    </a:ext>
                  </a:extLst>
                </a:gridCol>
              </a:tblGrid>
              <a:tr h="482013">
                <a:tc gridSpan="8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Entwicklung Umlagegrundlage für Jugendamtsumlage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81263"/>
                  </a:ext>
                </a:extLst>
              </a:tr>
              <a:tr h="45906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Vorschlag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75051"/>
                  </a:ext>
                </a:extLst>
              </a:tr>
              <a:tr h="58759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Satz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Vorschlag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Aufkommen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Aufkommen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+/-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581113"/>
                  </a:ext>
                </a:extLst>
              </a:tr>
              <a:tr h="58759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Hebesatz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JA-Umlage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JA-Umlage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400441"/>
                  </a:ext>
                </a:extLst>
              </a:tr>
              <a:tr h="482013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 (neu)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715687"/>
                  </a:ext>
                </a:extLst>
              </a:tr>
              <a:tr h="711542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JA-Kommunen insgesamt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227.565.794,56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241.656.310,34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25,0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25,5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56.891.448,64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61.622.359,14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+ 4.730.910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484948"/>
                  </a:ext>
                </a:extLst>
              </a:tr>
              <a:tr h="711542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davon Stadt Velen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16.079.012,48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16.458.039,02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25,5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4.019.753,12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4.196.799,95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+ 177.047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67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9759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5154910" cy="947192"/>
          </a:xfrm>
        </p:spPr>
        <p:txBody>
          <a:bodyPr>
            <a:normAutofit/>
          </a:bodyPr>
          <a:lstStyle/>
          <a:p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der Kreisumlage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028344479"/>
              </p:ext>
            </p:extLst>
          </p:nvPr>
        </p:nvGraphicFramePr>
        <p:xfrm>
          <a:off x="899592" y="1772816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der Kreisumlage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58205"/>
            <a:ext cx="7220282" cy="476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9571"/>
      </p:ext>
    </p:extLst>
  </p:cSld>
  <p:clrMapOvr>
    <a:masterClrMapping/>
  </p:clrMapOvr>
  <p:transition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6096000" cy="8811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Haushalt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Personalausgaben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772816"/>
            <a:ext cx="7416824" cy="477846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692696"/>
            <a:ext cx="4392488" cy="864096"/>
          </a:xfrm>
        </p:spPr>
        <p:txBody>
          <a:bodyPr>
            <a:no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2021 - Eigenkapitalentwicklung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08169"/>
              </p:ext>
            </p:extLst>
          </p:nvPr>
        </p:nvGraphicFramePr>
        <p:xfrm>
          <a:off x="395536" y="1844828"/>
          <a:ext cx="8424936" cy="4536497"/>
        </p:xfrm>
        <a:graphic>
          <a:graphicData uri="http://schemas.openxmlformats.org/drawingml/2006/table">
            <a:tbl>
              <a:tblPr firstRow="1" firstCol="1" bandRow="1"/>
              <a:tblGrid>
                <a:gridCol w="1138505">
                  <a:extLst>
                    <a:ext uri="{9D8B030D-6E8A-4147-A177-3AD203B41FA5}">
                      <a16:colId xmlns:a16="http://schemas.microsoft.com/office/drawing/2014/main" val="1014189184"/>
                    </a:ext>
                  </a:extLst>
                </a:gridCol>
                <a:gridCol w="1935458">
                  <a:extLst>
                    <a:ext uri="{9D8B030D-6E8A-4147-A177-3AD203B41FA5}">
                      <a16:colId xmlns:a16="http://schemas.microsoft.com/office/drawing/2014/main" val="1147122528"/>
                    </a:ext>
                  </a:extLst>
                </a:gridCol>
                <a:gridCol w="1878533">
                  <a:extLst>
                    <a:ext uri="{9D8B030D-6E8A-4147-A177-3AD203B41FA5}">
                      <a16:colId xmlns:a16="http://schemas.microsoft.com/office/drawing/2014/main" val="1556670779"/>
                    </a:ext>
                  </a:extLst>
                </a:gridCol>
                <a:gridCol w="1802632">
                  <a:extLst>
                    <a:ext uri="{9D8B030D-6E8A-4147-A177-3AD203B41FA5}">
                      <a16:colId xmlns:a16="http://schemas.microsoft.com/office/drawing/2014/main" val="133765176"/>
                    </a:ext>
                  </a:extLst>
                </a:gridCol>
                <a:gridCol w="1669808">
                  <a:extLst>
                    <a:ext uri="{9D8B030D-6E8A-4147-A177-3AD203B41FA5}">
                      <a16:colId xmlns:a16="http://schemas.microsoft.com/office/drawing/2014/main" val="3553358144"/>
                    </a:ext>
                  </a:extLst>
                </a:gridCol>
              </a:tblGrid>
              <a:tr h="37039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Jahr: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Allgemeine Rücklage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Ausgleichsrücklage zum 01.01. HH-Jahr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Ausgleichsrücklage zum 31.12. HH-Jahr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Jahresergebnis: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80830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2009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40.733.418,75 €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4.755.876,65 €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4.286.257,33 €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-469.619,32 €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808757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40.863.171,59 €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4.286.257,32 €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3.606.778,69 €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-679.478,63 €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983782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42.477.037,73 €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3.606.778,69 €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3.979.405,99 €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372.627,30 €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81238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42.484.756,38 €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3.979.405,99 €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5.121.478,79 €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1.142.072,80 €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754358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43.088.250,69 €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5.121.478,79 €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5.994.352,44 €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872.873,65 €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41509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43.012.444,47 €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5.994.352,44 €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7.651.455,22 €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1.657.102,78 €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39092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43.109.991,13 €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7.651.455,22 €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8.469.698,79 €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818.243,57 €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638766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43.232.882,13 €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8.469.698,79 €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10.399.006,39 €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1.929.307,60 €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192640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43.079.058,31 €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10.399.006,39 €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13.740.929,57 €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3.341.923,18 €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71282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43.066.398,82 €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13.740.929,57 €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13.882.513,87 €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141.584,30 €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2856043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43.489.577,19 €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13.882.513,87 €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17.274.086,80 €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3.391.572,93 €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602201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43.489.577,19 €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17.274.086,80 €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16.563.286,80 €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-710.800,00 €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842090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43.489.577,19 €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16.563.286,80 €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15.337.086,80 €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-1.226.200,00 €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359178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43.489.577,19 €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15.337.086,80 €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13.669.286,80 €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-1.667.800,00 €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551991"/>
                  </a:ext>
                </a:extLst>
              </a:tr>
              <a:tr h="25957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43.489.577,19 €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13.669.286,80 €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13.410.486,80 €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-258.800,00 €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24985"/>
                  </a:ext>
                </a:extLst>
              </a:tr>
              <a:tr h="27254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43.489.577,19 €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13.410.486,80 €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13.167.886,80 €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-242.600,00 €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30669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4392487" cy="901824"/>
          </a:xfrm>
        </p:spPr>
        <p:txBody>
          <a:bodyPr>
            <a:noAutofit/>
          </a:bodyPr>
          <a:lstStyle/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Haushalt 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2021 -Eigenkapitalentwicklung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76400"/>
            <a:ext cx="7776863" cy="50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568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Finanzplan</a:t>
            </a:r>
            <a:endParaRPr lang="de-DE" sz="24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857251" y="2366909"/>
          <a:ext cx="7404098" cy="3419582"/>
        </p:xfrm>
        <a:graphic>
          <a:graphicData uri="http://schemas.openxmlformats.org/drawingml/2006/table">
            <a:tbl>
              <a:tblPr firstRow="1" firstCol="1" bandRow="1"/>
              <a:tblGrid>
                <a:gridCol w="1371830">
                  <a:extLst>
                    <a:ext uri="{9D8B030D-6E8A-4147-A177-3AD203B41FA5}">
                      <a16:colId xmlns:a16="http://schemas.microsoft.com/office/drawing/2014/main" val="991404958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950728332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1517871904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3745629922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856062602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1454447184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2720985663"/>
                    </a:ext>
                  </a:extLst>
                </a:gridCol>
              </a:tblGrid>
              <a:tr h="178486">
                <a:tc gridSpan="7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Gesamtfinanzplan - Übersicht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785108"/>
                  </a:ext>
                </a:extLst>
              </a:tr>
              <a:tr h="17848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863892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Anfangsbest.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16.604.791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14.653.695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10.119.895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6.322.195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7.562.495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8.822.295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76737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E-Verwaltung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24.230.842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22.560.800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21.806.300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22.125.200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23.718.700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23.979.500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91576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A-Verwaltung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-20.600.495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-21.995.700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-22.241.100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-22.499.700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-22.817.300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-23.047.200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616853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Verw.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3.630.347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565.100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-434.800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-374.500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901.400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932.300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52333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3790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E-Investition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5.011.167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4.740.000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5.278.500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10.866.900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4.395.200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2.888.000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24970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A-Investition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-10.851.608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-10.028.400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-8.641.400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-9.252.100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-4.036.800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-1.371.800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506736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Investition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-5.840.441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-5.288.400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-3.362.900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1.614.800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358.400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1.516.200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66324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276559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E-Finanzierung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189.405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230215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A-Finanzierung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81648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Finanzg.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189.405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96334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665241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Gesamtsaldo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-2.020.690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-4.533.800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-3.797.700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1.240.300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1.259.800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2.448.500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83229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Best.fr.Finanzm.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69.594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02367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Vortr.liqu.Mittel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16.604.791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14.653.695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10.119.895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6.322.195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7.562.495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8.822.295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93987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SB Geb.Kasse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819061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Liqu.Mittel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14.653.695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10.119.895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6.322.195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7.562.495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8.822.295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11.270.795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33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918459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5171" y="620688"/>
            <a:ext cx="6347713" cy="864096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Hauptertragsarten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nhaltsplatzhalt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280920" cy="3672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3637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029037"/>
            <a:ext cx="6096000" cy="550984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– Gesamtfinanzplan</a:t>
            </a: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-809652" y="2393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79512" y="1459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473900963"/>
              </p:ext>
            </p:extLst>
          </p:nvPr>
        </p:nvGraphicFramePr>
        <p:xfrm>
          <a:off x="863080" y="1844824"/>
          <a:ext cx="7776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029037"/>
            <a:ext cx="6096000" cy="550984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– Gesamtfinanzplan</a:t>
            </a: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-809652" y="2393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79512" y="1459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75134391"/>
              </p:ext>
            </p:extLst>
          </p:nvPr>
        </p:nvGraphicFramePr>
        <p:xfrm>
          <a:off x="714348" y="1772815"/>
          <a:ext cx="7746084" cy="41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6905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029037"/>
            <a:ext cx="6096000" cy="550984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– Gesamtfinanzplan</a:t>
            </a:r>
          </a:p>
        </p:txBody>
      </p:sp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-809652" y="23933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79512" y="14596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706554697"/>
              </p:ext>
            </p:extLst>
          </p:nvPr>
        </p:nvGraphicFramePr>
        <p:xfrm>
          <a:off x="714348" y="1844824"/>
          <a:ext cx="789009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32386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980728"/>
            <a:ext cx="3354710" cy="803176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</a:t>
            </a:r>
            <a:endParaRPr lang="de-DE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marL="34290" indent="0" algn="ctr" eaLnBrk="1" hangingPunct="1">
              <a:buNone/>
            </a:pPr>
            <a:r>
              <a:rPr lang="de-DE" sz="3600" b="1" dirty="0" smtClean="0"/>
              <a:t>Vielen Dank  für Ihre </a:t>
            </a:r>
          </a:p>
          <a:p>
            <a:pPr marL="34290" indent="0" algn="ctr" eaLnBrk="1" hangingPunct="1">
              <a:buNone/>
            </a:pPr>
            <a:r>
              <a:rPr lang="de-DE" sz="3600" b="1" dirty="0" smtClean="0"/>
              <a:t>Aufmerksamkeit!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Finanzplan</a:t>
            </a:r>
            <a:endParaRPr lang="de-DE" sz="24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857251" y="2366909"/>
          <a:ext cx="7404098" cy="3419582"/>
        </p:xfrm>
        <a:graphic>
          <a:graphicData uri="http://schemas.openxmlformats.org/drawingml/2006/table">
            <a:tbl>
              <a:tblPr firstRow="1" firstCol="1" bandRow="1"/>
              <a:tblGrid>
                <a:gridCol w="1371830">
                  <a:extLst>
                    <a:ext uri="{9D8B030D-6E8A-4147-A177-3AD203B41FA5}">
                      <a16:colId xmlns:a16="http://schemas.microsoft.com/office/drawing/2014/main" val="991404958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950728332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1517871904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3745629922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856062602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1454447184"/>
                    </a:ext>
                  </a:extLst>
                </a:gridCol>
                <a:gridCol w="1005378">
                  <a:extLst>
                    <a:ext uri="{9D8B030D-6E8A-4147-A177-3AD203B41FA5}">
                      <a16:colId xmlns:a16="http://schemas.microsoft.com/office/drawing/2014/main" val="2720985663"/>
                    </a:ext>
                  </a:extLst>
                </a:gridCol>
              </a:tblGrid>
              <a:tr h="178486">
                <a:tc gridSpan="7"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Gesamtfinanzplan - Übersicht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785108"/>
                  </a:ext>
                </a:extLst>
              </a:tr>
              <a:tr h="178486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863892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Anfangsbest.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16.604.791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14.653.695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10.119.895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6.322.195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7.562.495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8.822.295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476737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E-Verwaltung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24.230.842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22.560.800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21.806.300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22.125.200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23.718.700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23.979.500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991576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A-Verwaltung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-20.600.495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-21.995.700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-22.241.100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-22.499.700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-22.817.300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-23.047.200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616853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Verw.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3.630.347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565.100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-434.800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-374.500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901.400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932.300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52333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3790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E-Investition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5.011.167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4.740.000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5.278.500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10.866.900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4.395.200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2.888.000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24970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A-Investition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-10.851.608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-10.028.400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-8.641.400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-9.252.100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-4.036.800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-1.371.800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506736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Investition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-5.840.441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-5.288.400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-3.362.900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1.614.800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358.400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1.516.200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66324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276559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E-Finanzierung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189.405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230215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A-Finanzierung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281648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Saldo Finanzg.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189.405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189.500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996334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665241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Gesamtsaldo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-2.020.690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-4.533.800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-3.797.700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1.240.300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1.259.800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2.448.500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83229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Best.fr.Finanzm.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69.594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02367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Vortr.liqu.Mittel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16.604.791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14.653.695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10.119.895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6.322.195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7.562.495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8.822.295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093987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SB Geb.Kasse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819061"/>
                  </a:ext>
                </a:extLst>
              </a:tr>
              <a:tr h="17014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Liqu.Mittel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14.653.695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10.119.895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6.322.195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7.562.495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8.822.295 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auto" hangingPunct="1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11.270.795 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22" marR="389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333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178214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4938886" cy="1091208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– </a:t>
            </a:r>
            <a:b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Einkommenssteueranteil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236403267"/>
              </p:ext>
            </p:extLst>
          </p:nvPr>
        </p:nvGraphicFramePr>
        <p:xfrm>
          <a:off x="827584" y="1475740"/>
          <a:ext cx="7632848" cy="490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3426718" cy="1356360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–</a:t>
            </a:r>
            <a:b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Gewerbesteuer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158597093"/>
              </p:ext>
            </p:extLst>
          </p:nvPr>
        </p:nvGraphicFramePr>
        <p:xfrm>
          <a:off x="611560" y="1628800"/>
          <a:ext cx="799288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Entwicklung Gewerbesteuer</a:t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67224791"/>
              </p:ext>
            </p:extLst>
          </p:nvPr>
        </p:nvGraphicFramePr>
        <p:xfrm>
          <a:off x="611560" y="1844824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196537"/>
      </p:ext>
    </p:extLst>
  </p:cSld>
  <p:clrMapOvr>
    <a:masterClrMapping/>
  </p:clrMapOvr>
  <p:transition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1800" dirty="0">
                <a:solidFill>
                  <a:srgbClr val="99C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Haushalt 2021 –</a:t>
            </a:r>
            <a:br>
              <a:rPr lang="de-DE" sz="1800" dirty="0">
                <a:solidFill>
                  <a:srgbClr val="99C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1800" dirty="0">
                <a:solidFill>
                  <a:srgbClr val="99C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smtClean="0">
                <a:solidFill>
                  <a:srgbClr val="99C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Allgemeine Schlüsselzuweisung mit Pauschalen</a:t>
            </a:r>
            <a:endParaRPr lang="de-DE" sz="18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125754"/>
              </p:ext>
            </p:extLst>
          </p:nvPr>
        </p:nvGraphicFramePr>
        <p:xfrm>
          <a:off x="857250" y="2057400"/>
          <a:ext cx="74041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3297912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5514950" cy="1356360"/>
          </a:xfrm>
        </p:spPr>
        <p:txBody>
          <a:bodyPr/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Langfristige Entwicklung der Allgemeinen Schlüsselzuweisung (</a:t>
            </a:r>
            <a:r>
              <a:rPr lang="de-DE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ohne Pauschalen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67855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769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3888431" cy="947192"/>
          </a:xfrm>
        </p:spPr>
        <p:txBody>
          <a:bodyPr>
            <a:noAutofit/>
          </a:bodyPr>
          <a:lstStyle/>
          <a:p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Schlüsselzuweisung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406334"/>
              </p:ext>
            </p:extLst>
          </p:nvPr>
        </p:nvGraphicFramePr>
        <p:xfrm>
          <a:off x="827584" y="1988840"/>
          <a:ext cx="7416822" cy="3600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546">
                  <a:extLst>
                    <a:ext uri="{9D8B030D-6E8A-4147-A177-3AD203B41FA5}">
                      <a16:colId xmlns:a16="http://schemas.microsoft.com/office/drawing/2014/main" val="739254491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3933730814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478188230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2017394345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3299959753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382428277"/>
                    </a:ext>
                  </a:extLst>
                </a:gridCol>
                <a:gridCol w="1059546">
                  <a:extLst>
                    <a:ext uri="{9D8B030D-6E8A-4147-A177-3AD203B41FA5}">
                      <a16:colId xmlns:a16="http://schemas.microsoft.com/office/drawing/2014/main" val="1455846101"/>
                    </a:ext>
                  </a:extLst>
                </a:gridCol>
              </a:tblGrid>
              <a:tr h="300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Schlüsselzuweisung 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2018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2019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2020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2021</a:t>
                      </a:r>
                      <a:endParaRPr lang="de-DE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5857000"/>
                  </a:ext>
                </a:extLst>
              </a:tr>
              <a:tr h="300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 err="1">
                          <a:effectLst/>
                        </a:rPr>
                        <a:t>Allg.Schlüsselzuweisung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1.046.639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2.189.000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951.639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2.044.171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234243"/>
                  </a:ext>
                </a:extLst>
              </a:tr>
              <a:tr h="3000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(Produkt: 611101; Sachkonto: 4111000)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233481"/>
                  </a:ext>
                </a:extLst>
              </a:tr>
              <a:tr h="3000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 err="1">
                          <a:effectLst/>
                        </a:rPr>
                        <a:t>Allg.Investitionspauschale</a:t>
                      </a:r>
                      <a:r>
                        <a:rPr lang="de-DE" sz="1500" u="none" strike="noStrike" dirty="0">
                          <a:effectLst/>
                        </a:rPr>
                        <a:t> (§16GFG)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1.002.959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1.007.000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1.032.000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1.105.136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750777"/>
                  </a:ext>
                </a:extLst>
              </a:tr>
              <a:tr h="300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(Produkt: 611101; GFG-I)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961888"/>
                  </a:ext>
                </a:extLst>
              </a:tr>
              <a:tr h="300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Schulpauschale (§17GFG)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300.000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300.000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300.000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300.000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9754340"/>
                  </a:ext>
                </a:extLst>
              </a:tr>
              <a:tr h="300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(Produkt: 611101; GFG-II)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8984874"/>
                  </a:ext>
                </a:extLst>
              </a:tr>
              <a:tr h="3000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Sportpauschale (§18GFG)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60.000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60.000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60.000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60.000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2988108"/>
                  </a:ext>
                </a:extLst>
              </a:tr>
              <a:tr h="3000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(Produkt: 421101; Sachkonto: 4131000)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411370"/>
                  </a:ext>
                </a:extLst>
              </a:tr>
              <a:tr h="3000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Aufwands- und Unterhaltungs-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167.900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182.400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196.300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5864506"/>
                  </a:ext>
                </a:extLst>
              </a:tr>
              <a:tr h="30003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pauschale (611101-4121000)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361984"/>
                  </a:ext>
                </a:extLst>
              </a:tr>
              <a:tr h="300034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Summe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2.409.598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3.723.900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2.526.039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3.705.607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89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2824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s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Bildschirmpräsentation (4:3)</PresentationFormat>
  <Paragraphs>538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Benutzerdefiniertes Design</vt:lpstr>
      <vt:lpstr>Basis</vt:lpstr>
      <vt:lpstr>Gesamtergebnisplan 2021</vt:lpstr>
      <vt:lpstr>Entwicklung Hauptertragsarten</vt:lpstr>
      <vt:lpstr>Finanzplan</vt:lpstr>
      <vt:lpstr>Haushalt 2021 –  Einkommenssteueranteil</vt:lpstr>
      <vt:lpstr>Haushalt 2021 –  Gewerbesteuer</vt:lpstr>
      <vt:lpstr>Entwicklung Gewerbesteuer </vt:lpstr>
      <vt:lpstr>Haushalt 2021 –  Allgemeine Schlüsselzuweisung mit Pauschalen</vt:lpstr>
      <vt:lpstr>Langfristige Entwicklung der Allgemeinen Schlüsselzuweisung (ohne Pauschalen)</vt:lpstr>
      <vt:lpstr>Schlüsselzuweisung</vt:lpstr>
      <vt:lpstr>Haushalt 2021 - Grundsteuer</vt:lpstr>
      <vt:lpstr>Aufwendungen – Entwicklung  der Kreisumlage seit 2005</vt:lpstr>
      <vt:lpstr>Aufwendungen – Entwicklung der Kreisumlage</vt:lpstr>
      <vt:lpstr>Aufwendungen – Entwicklung der Kreisumlage</vt:lpstr>
      <vt:lpstr>Entwicklung der Kreisumlage</vt:lpstr>
      <vt:lpstr>Entwicklung der Kreisumlage</vt:lpstr>
      <vt:lpstr>Haushalt 2021 - Personalausgaben</vt:lpstr>
      <vt:lpstr>Haushalt 2021 - Eigenkapitalentwicklung</vt:lpstr>
      <vt:lpstr>Haushalt 2021 -Eigenkapitalentwicklung</vt:lpstr>
      <vt:lpstr>Finanzplan</vt:lpstr>
      <vt:lpstr>Haushalt 2021 – Gesamtfinanzplan</vt:lpstr>
      <vt:lpstr>Haushalt 2021 – Gesamtfinanzplan</vt:lpstr>
      <vt:lpstr>Haushalt 2021 – Gesamtfinanzplan</vt:lpstr>
      <vt:lpstr>Haushalt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anke</dc:creator>
  <cp:lastModifiedBy>Markus Hund</cp:lastModifiedBy>
  <cp:revision>485</cp:revision>
  <cp:lastPrinted>2019-11-04T14:18:09Z</cp:lastPrinted>
  <dcterms:created xsi:type="dcterms:W3CDTF">2008-11-13T17:21:17Z</dcterms:created>
  <dcterms:modified xsi:type="dcterms:W3CDTF">2020-11-09T11:22:57Z</dcterms:modified>
</cp:coreProperties>
</file>